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2"/>
  </p:notesMasterIdLst>
  <p:sldIdLst>
    <p:sldId id="256" r:id="rId2"/>
    <p:sldId id="257" r:id="rId3"/>
    <p:sldId id="267" r:id="rId4"/>
    <p:sldId id="258" r:id="rId5"/>
    <p:sldId id="259" r:id="rId6"/>
    <p:sldId id="266" r:id="rId7"/>
    <p:sldId id="264" r:id="rId8"/>
    <p:sldId id="261" r:id="rId9"/>
    <p:sldId id="262" r:id="rId10"/>
    <p:sldId id="26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82" d="100"/>
          <a:sy n="82" d="100"/>
        </p:scale>
        <p:origin x="67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2E2937-558B-497F-A860-4731FE636E1A}" type="datetimeFigureOut">
              <a:rPr lang="en-GB" smtClean="0"/>
              <a:t>22/09/2026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F4BB88-5149-488C-88CA-B61478DCC344}" type="slidenum">
              <a:rPr lang="en-GB" smtClean="0"/>
              <a:t>‹#›</a:t>
            </a:fld>
            <a:endParaRPr lang="en-GB"/>
          </a:p>
        </p:txBody>
      </p:sp>
    </p:spTree>
    <p:extLst>
      <p:ext uri="{BB962C8B-B14F-4D97-AF65-F5344CB8AC3E}">
        <p14:creationId xmlns:p14="http://schemas.microsoft.com/office/powerpoint/2010/main" val="17278780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F4BB88-5149-488C-88CA-B61478DCC344}" type="slidenum">
              <a:rPr lang="en-GB" smtClean="0"/>
              <a:t>7</a:t>
            </a:fld>
            <a:endParaRPr lang="en-GB"/>
          </a:p>
        </p:txBody>
      </p:sp>
    </p:spTree>
    <p:extLst>
      <p:ext uri="{BB962C8B-B14F-4D97-AF65-F5344CB8AC3E}">
        <p14:creationId xmlns:p14="http://schemas.microsoft.com/office/powerpoint/2010/main" val="413476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839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571954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597912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D1132F-8607-4ACB-9CC2-348BB4547410}"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396575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D1132F-8607-4ACB-9CC2-348BB4547410}" type="datetimeFigureOut">
              <a:rPr lang="en-GB" smtClean="0"/>
              <a:t>22/09/2026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419161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D1132F-8607-4ACB-9CC2-348BB4547410}" type="datetimeFigureOut">
              <a:rPr lang="en-GB" smtClean="0"/>
              <a:t>22/09/2026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554589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D1132F-8607-4ACB-9CC2-348BB4547410}" type="datetimeFigureOut">
              <a:rPr lang="en-GB" smtClean="0"/>
              <a:t>22/09/2026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80172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2D1132F-8607-4ACB-9CC2-348BB4547410}"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939248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2D1132F-8607-4ACB-9CC2-348BB4547410}"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2149383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D2D1132F-8607-4ACB-9CC2-348BB4547410}" type="datetimeFigureOut">
              <a:rPr lang="en-GB" smtClean="0"/>
              <a:t>22/09/2026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699198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056354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591078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11554992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77498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26400139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733525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1614935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2D1132F-8607-4ACB-9CC2-348BB4547410}" type="datetimeFigureOut">
              <a:rPr lang="en-GB" smtClean="0"/>
              <a:t>22/09/2026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786CFE5-7D88-4973-B67F-F9AB35B9E642}" type="slidenum">
              <a:rPr lang="en-GB" smtClean="0"/>
              <a:t>‹#›</a:t>
            </a:fld>
            <a:endParaRPr lang="en-GB"/>
          </a:p>
        </p:txBody>
      </p:sp>
    </p:spTree>
    <p:extLst>
      <p:ext uri="{BB962C8B-B14F-4D97-AF65-F5344CB8AC3E}">
        <p14:creationId xmlns:p14="http://schemas.microsoft.com/office/powerpoint/2010/main" val="422266914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C7232-1097-4E24-AEF5-9EF844299532}"/>
              </a:ext>
            </a:extLst>
          </p:cNvPr>
          <p:cNvSpPr>
            <a:spLocks noGrp="1"/>
          </p:cNvSpPr>
          <p:nvPr>
            <p:ph type="ctrTitle"/>
          </p:nvPr>
        </p:nvSpPr>
        <p:spPr>
          <a:xfrm>
            <a:off x="758103" y="1271860"/>
            <a:ext cx="8001000" cy="2971801"/>
          </a:xfrm>
        </p:spPr>
        <p:txBody>
          <a:bodyPr/>
          <a:lstStyle/>
          <a:p>
            <a:r>
              <a:rPr lang="en-GB" b="1" dirty="0"/>
              <a:t>Welcome to Year </a:t>
            </a:r>
            <a:r>
              <a:rPr lang="en-GB" b="1" dirty="0" smtClean="0"/>
              <a:t>2</a:t>
            </a:r>
            <a:endParaRPr lang="en-GB" b="1" dirty="0"/>
          </a:p>
        </p:txBody>
      </p:sp>
      <p:pic>
        <p:nvPicPr>
          <p:cNvPr id="5" name="Picture 4">
            <a:extLst>
              <a:ext uri="{FF2B5EF4-FFF2-40B4-BE49-F238E27FC236}">
                <a16:creationId xmlns:a16="http://schemas.microsoft.com/office/drawing/2014/main" id="{7B257181-7D39-4368-B647-AD86F4FAE4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8269" y="935181"/>
            <a:ext cx="2233330" cy="2238217"/>
          </a:xfrm>
          <a:prstGeom prst="rect">
            <a:avLst/>
          </a:prstGeom>
        </p:spPr>
      </p:pic>
    </p:spTree>
    <p:extLst>
      <p:ext uri="{BB962C8B-B14F-4D97-AF65-F5344CB8AC3E}">
        <p14:creationId xmlns:p14="http://schemas.microsoft.com/office/powerpoint/2010/main" val="30181398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252028"/>
            <a:ext cx="8534400" cy="1507067"/>
          </a:xfrm>
        </p:spPr>
        <p:txBody>
          <a:bodyPr/>
          <a:lstStyle/>
          <a:p>
            <a:r>
              <a:rPr lang="en-GB" b="1" dirty="0"/>
              <a:t>The Year </a:t>
            </a:r>
            <a:r>
              <a:rPr lang="en-GB" b="1" dirty="0" smtClean="0"/>
              <a:t>2 </a:t>
            </a:r>
            <a:r>
              <a:rPr lang="en-GB" b="1" dirty="0"/>
              <a:t>team</a:t>
            </a:r>
          </a:p>
        </p:txBody>
      </p:sp>
      <p:sp>
        <p:nvSpPr>
          <p:cNvPr id="4" name="TextBox 3">
            <a:extLst>
              <a:ext uri="{FF2B5EF4-FFF2-40B4-BE49-F238E27FC236}">
                <a16:creationId xmlns:a16="http://schemas.microsoft.com/office/drawing/2014/main" id="{3CC5688C-3788-4C36-9E9E-BEB23443E1AE}"/>
              </a:ext>
            </a:extLst>
          </p:cNvPr>
          <p:cNvSpPr txBox="1"/>
          <p:nvPr/>
        </p:nvSpPr>
        <p:spPr>
          <a:xfrm>
            <a:off x="0" y="5738868"/>
            <a:ext cx="3191102" cy="769441"/>
          </a:xfrm>
          <a:prstGeom prst="rect">
            <a:avLst/>
          </a:prstGeom>
          <a:noFill/>
        </p:spPr>
        <p:txBody>
          <a:bodyPr wrap="square" rtlCol="0">
            <a:spAutoFit/>
          </a:bodyPr>
          <a:lstStyle/>
          <a:p>
            <a:pPr algn="ctr"/>
            <a:r>
              <a:rPr lang="en-GB" sz="2800" b="1" dirty="0" smtClean="0"/>
              <a:t>Miss Webb</a:t>
            </a:r>
          </a:p>
          <a:p>
            <a:pPr algn="ctr"/>
            <a:r>
              <a:rPr lang="en-GB" sz="1600" b="1" dirty="0" smtClean="0"/>
              <a:t>lwebb@cameverlands.org.uk</a:t>
            </a:r>
            <a:endParaRPr lang="en-GB" sz="1600" b="1" dirty="0"/>
          </a:p>
        </p:txBody>
      </p:sp>
      <p:sp>
        <p:nvSpPr>
          <p:cNvPr id="7" name="TextBox 6">
            <a:extLst>
              <a:ext uri="{FF2B5EF4-FFF2-40B4-BE49-F238E27FC236}">
                <a16:creationId xmlns:a16="http://schemas.microsoft.com/office/drawing/2014/main" id="{86CB582F-5CD4-49D9-9586-D868230DE1B8}"/>
              </a:ext>
            </a:extLst>
          </p:cNvPr>
          <p:cNvSpPr txBox="1"/>
          <p:nvPr/>
        </p:nvSpPr>
        <p:spPr>
          <a:xfrm>
            <a:off x="5737097" y="5908145"/>
            <a:ext cx="3515776" cy="1200329"/>
          </a:xfrm>
          <a:prstGeom prst="rect">
            <a:avLst/>
          </a:prstGeom>
          <a:noFill/>
        </p:spPr>
        <p:txBody>
          <a:bodyPr wrap="square" rtlCol="0">
            <a:spAutoFit/>
          </a:bodyPr>
          <a:lstStyle/>
          <a:p>
            <a:pPr algn="ctr"/>
            <a:r>
              <a:rPr lang="en-GB" sz="2800" b="1" dirty="0" smtClean="0"/>
              <a:t>Mrs Farrier</a:t>
            </a:r>
          </a:p>
          <a:p>
            <a:pPr algn="ctr"/>
            <a:r>
              <a:rPr lang="en-GB" sz="1600" b="1" dirty="0" smtClean="0"/>
              <a:t>mfarrier@cameverlands.org.uk</a:t>
            </a:r>
            <a:endParaRPr lang="en-GB" sz="1600" b="1" dirty="0"/>
          </a:p>
          <a:p>
            <a:pPr algn="ctr"/>
            <a:endParaRPr lang="en-GB" sz="2800" b="1" dirty="0"/>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23543" y="197103"/>
            <a:ext cx="792818" cy="794553"/>
          </a:xfrm>
          <a:prstGeom prst="rect">
            <a:avLst/>
          </a:prstGeom>
        </p:spPr>
      </p:pic>
      <p:pic>
        <p:nvPicPr>
          <p:cNvPr id="3" name="Picture 2"/>
          <p:cNvPicPr>
            <a:picLocks noChangeAspect="1"/>
          </p:cNvPicPr>
          <p:nvPr/>
        </p:nvPicPr>
        <p:blipFill>
          <a:blip r:embed="rId3"/>
          <a:stretch>
            <a:fillRect/>
          </a:stretch>
        </p:blipFill>
        <p:spPr>
          <a:xfrm>
            <a:off x="243806" y="1628467"/>
            <a:ext cx="2496906" cy="4156340"/>
          </a:xfrm>
          <a:prstGeom prst="rect">
            <a:avLst/>
          </a:prstGeom>
        </p:spPr>
      </p:pic>
      <p:sp>
        <p:nvSpPr>
          <p:cNvPr id="11" name="TextBox 10">
            <a:extLst>
              <a:ext uri="{FF2B5EF4-FFF2-40B4-BE49-F238E27FC236}">
                <a16:creationId xmlns:a16="http://schemas.microsoft.com/office/drawing/2014/main" id="{3CC5688C-3788-4C36-9E9E-BEB23443E1AE}"/>
              </a:ext>
            </a:extLst>
          </p:cNvPr>
          <p:cNvSpPr txBox="1"/>
          <p:nvPr/>
        </p:nvSpPr>
        <p:spPr>
          <a:xfrm>
            <a:off x="2677902" y="3004652"/>
            <a:ext cx="3454175" cy="1015663"/>
          </a:xfrm>
          <a:prstGeom prst="rect">
            <a:avLst/>
          </a:prstGeom>
          <a:noFill/>
        </p:spPr>
        <p:txBody>
          <a:bodyPr wrap="square" rtlCol="0">
            <a:spAutoFit/>
          </a:bodyPr>
          <a:lstStyle/>
          <a:p>
            <a:r>
              <a:rPr lang="en-GB" sz="2000" dirty="0" smtClean="0"/>
              <a:t>Monday</a:t>
            </a:r>
          </a:p>
          <a:p>
            <a:r>
              <a:rPr lang="en-GB" sz="2000" dirty="0" smtClean="0"/>
              <a:t>Tuesday</a:t>
            </a:r>
          </a:p>
          <a:p>
            <a:r>
              <a:rPr lang="en-GB" sz="2000" dirty="0" smtClean="0"/>
              <a:t>Wednesday mornings</a:t>
            </a:r>
            <a:endParaRPr lang="en-GB" sz="2000" dirty="0"/>
          </a:p>
        </p:txBody>
      </p:sp>
      <p:sp>
        <p:nvSpPr>
          <p:cNvPr id="13" name="TextBox 12">
            <a:extLst>
              <a:ext uri="{FF2B5EF4-FFF2-40B4-BE49-F238E27FC236}">
                <a16:creationId xmlns:a16="http://schemas.microsoft.com/office/drawing/2014/main" id="{3CC5688C-3788-4C36-9E9E-BEB23443E1AE}"/>
              </a:ext>
            </a:extLst>
          </p:cNvPr>
          <p:cNvSpPr txBox="1"/>
          <p:nvPr/>
        </p:nvSpPr>
        <p:spPr>
          <a:xfrm>
            <a:off x="8857895" y="3004652"/>
            <a:ext cx="3454175" cy="1015663"/>
          </a:xfrm>
          <a:prstGeom prst="rect">
            <a:avLst/>
          </a:prstGeom>
          <a:noFill/>
        </p:spPr>
        <p:txBody>
          <a:bodyPr wrap="square" rtlCol="0">
            <a:spAutoFit/>
          </a:bodyPr>
          <a:lstStyle/>
          <a:p>
            <a:r>
              <a:rPr lang="en-GB" sz="2000" dirty="0" smtClean="0"/>
              <a:t>Wednesday afternoon</a:t>
            </a:r>
          </a:p>
          <a:p>
            <a:r>
              <a:rPr lang="en-GB" sz="2000" dirty="0" smtClean="0"/>
              <a:t>Thursday</a:t>
            </a:r>
          </a:p>
          <a:p>
            <a:r>
              <a:rPr lang="en-GB" sz="2000" dirty="0" smtClean="0"/>
              <a:t>Friday</a:t>
            </a:r>
            <a:endParaRPr lang="en-GB" sz="2000" dirty="0"/>
          </a:p>
        </p:txBody>
      </p:sp>
      <p:pic>
        <p:nvPicPr>
          <p:cNvPr id="5" name="Picture 4"/>
          <p:cNvPicPr>
            <a:picLocks noChangeAspect="1"/>
          </p:cNvPicPr>
          <p:nvPr/>
        </p:nvPicPr>
        <p:blipFill>
          <a:blip r:embed="rId4"/>
          <a:stretch>
            <a:fillRect/>
          </a:stretch>
        </p:blipFill>
        <p:spPr>
          <a:xfrm>
            <a:off x="6356202" y="1628467"/>
            <a:ext cx="2277567" cy="4302071"/>
          </a:xfrm>
          <a:prstGeom prst="rect">
            <a:avLst/>
          </a:prstGeom>
        </p:spPr>
      </p:pic>
    </p:spTree>
    <p:extLst>
      <p:ext uri="{BB962C8B-B14F-4D97-AF65-F5344CB8AC3E}">
        <p14:creationId xmlns:p14="http://schemas.microsoft.com/office/powerpoint/2010/main" val="12513545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252028"/>
            <a:ext cx="8534400" cy="1507067"/>
          </a:xfrm>
        </p:spPr>
        <p:txBody>
          <a:bodyPr/>
          <a:lstStyle/>
          <a:p>
            <a:r>
              <a:rPr lang="en-GB" b="1" dirty="0"/>
              <a:t>The Year </a:t>
            </a:r>
            <a:r>
              <a:rPr lang="en-GB" b="1" dirty="0" smtClean="0"/>
              <a:t>2 </a:t>
            </a:r>
            <a:r>
              <a:rPr lang="en-GB" b="1" dirty="0"/>
              <a:t>team</a:t>
            </a:r>
          </a:p>
        </p:txBody>
      </p:sp>
      <p:sp>
        <p:nvSpPr>
          <p:cNvPr id="4" name="TextBox 3">
            <a:extLst>
              <a:ext uri="{FF2B5EF4-FFF2-40B4-BE49-F238E27FC236}">
                <a16:creationId xmlns:a16="http://schemas.microsoft.com/office/drawing/2014/main" id="{3CC5688C-3788-4C36-9E9E-BEB23443E1AE}"/>
              </a:ext>
            </a:extLst>
          </p:cNvPr>
          <p:cNvSpPr txBox="1"/>
          <p:nvPr/>
        </p:nvSpPr>
        <p:spPr>
          <a:xfrm>
            <a:off x="197785" y="5663332"/>
            <a:ext cx="3191102" cy="523220"/>
          </a:xfrm>
          <a:prstGeom prst="rect">
            <a:avLst/>
          </a:prstGeom>
          <a:noFill/>
        </p:spPr>
        <p:txBody>
          <a:bodyPr wrap="square" rtlCol="0">
            <a:spAutoFit/>
          </a:bodyPr>
          <a:lstStyle/>
          <a:p>
            <a:pPr algn="ctr"/>
            <a:r>
              <a:rPr lang="en-GB" sz="2800" b="1" dirty="0" smtClean="0"/>
              <a:t>Mrs </a:t>
            </a:r>
            <a:r>
              <a:rPr lang="en-GB" sz="2800" b="1" dirty="0" err="1" smtClean="0"/>
              <a:t>Coulsting</a:t>
            </a:r>
            <a:endParaRPr lang="en-GB" sz="2800" b="1" dirty="0"/>
          </a:p>
        </p:txBody>
      </p:sp>
      <p:sp>
        <p:nvSpPr>
          <p:cNvPr id="7" name="TextBox 6">
            <a:extLst>
              <a:ext uri="{FF2B5EF4-FFF2-40B4-BE49-F238E27FC236}">
                <a16:creationId xmlns:a16="http://schemas.microsoft.com/office/drawing/2014/main" id="{86CB582F-5CD4-49D9-9586-D868230DE1B8}"/>
              </a:ext>
            </a:extLst>
          </p:cNvPr>
          <p:cNvSpPr txBox="1"/>
          <p:nvPr/>
        </p:nvSpPr>
        <p:spPr>
          <a:xfrm>
            <a:off x="3191551" y="5659597"/>
            <a:ext cx="3191102" cy="523220"/>
          </a:xfrm>
          <a:prstGeom prst="rect">
            <a:avLst/>
          </a:prstGeom>
          <a:noFill/>
        </p:spPr>
        <p:txBody>
          <a:bodyPr wrap="square" rtlCol="0">
            <a:spAutoFit/>
          </a:bodyPr>
          <a:lstStyle/>
          <a:p>
            <a:pPr algn="ctr"/>
            <a:r>
              <a:rPr lang="en-GB" sz="2800" b="1" dirty="0" smtClean="0"/>
              <a:t>Miss Green</a:t>
            </a:r>
            <a:endParaRPr lang="en-GB" sz="2800" b="1" dirty="0"/>
          </a:p>
        </p:txBody>
      </p:sp>
      <p:sp>
        <p:nvSpPr>
          <p:cNvPr id="12" name="TextBox 11">
            <a:extLst>
              <a:ext uri="{FF2B5EF4-FFF2-40B4-BE49-F238E27FC236}">
                <a16:creationId xmlns:a16="http://schemas.microsoft.com/office/drawing/2014/main" id="{2A8F97F1-6921-46EC-A170-EBC3AF2A6014}"/>
              </a:ext>
            </a:extLst>
          </p:cNvPr>
          <p:cNvSpPr txBox="1"/>
          <p:nvPr/>
        </p:nvSpPr>
        <p:spPr>
          <a:xfrm>
            <a:off x="6094946" y="5856097"/>
            <a:ext cx="3191102" cy="523220"/>
          </a:xfrm>
          <a:prstGeom prst="rect">
            <a:avLst/>
          </a:prstGeom>
          <a:noFill/>
        </p:spPr>
        <p:txBody>
          <a:bodyPr wrap="square" rtlCol="0">
            <a:spAutoFit/>
          </a:bodyPr>
          <a:lstStyle/>
          <a:p>
            <a:pPr algn="ctr"/>
            <a:r>
              <a:rPr lang="en-GB" sz="2800" b="1" dirty="0" smtClean="0"/>
              <a:t>Mrs Mack</a:t>
            </a:r>
            <a:endParaRPr lang="en-GB" sz="2800" b="1" dirty="0"/>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23543" y="197103"/>
            <a:ext cx="792818" cy="794553"/>
          </a:xfrm>
          <a:prstGeom prst="rect">
            <a:avLst/>
          </a:prstGeom>
        </p:spPr>
      </p:pic>
      <p:sp>
        <p:nvSpPr>
          <p:cNvPr id="10" name="TextBox 9">
            <a:extLst>
              <a:ext uri="{FF2B5EF4-FFF2-40B4-BE49-F238E27FC236}">
                <a16:creationId xmlns:a16="http://schemas.microsoft.com/office/drawing/2014/main" id="{2A8F97F1-6921-46EC-A170-EBC3AF2A6014}"/>
              </a:ext>
            </a:extLst>
          </p:cNvPr>
          <p:cNvSpPr txBox="1"/>
          <p:nvPr/>
        </p:nvSpPr>
        <p:spPr>
          <a:xfrm>
            <a:off x="8767649" y="5921207"/>
            <a:ext cx="3191102" cy="523220"/>
          </a:xfrm>
          <a:prstGeom prst="rect">
            <a:avLst/>
          </a:prstGeom>
          <a:noFill/>
        </p:spPr>
        <p:txBody>
          <a:bodyPr wrap="square" rtlCol="0">
            <a:spAutoFit/>
          </a:bodyPr>
          <a:lstStyle/>
          <a:p>
            <a:pPr algn="ctr"/>
            <a:r>
              <a:rPr lang="en-GB" sz="2800" b="1" dirty="0" smtClean="0"/>
              <a:t>Mrs Brown</a:t>
            </a:r>
            <a:endParaRPr lang="en-GB" sz="2800" b="1" dirty="0"/>
          </a:p>
        </p:txBody>
      </p:sp>
      <p:pic>
        <p:nvPicPr>
          <p:cNvPr id="5" name="Picture 4"/>
          <p:cNvPicPr>
            <a:picLocks noChangeAspect="1"/>
          </p:cNvPicPr>
          <p:nvPr/>
        </p:nvPicPr>
        <p:blipFill>
          <a:blip r:embed="rId3"/>
          <a:stretch>
            <a:fillRect/>
          </a:stretch>
        </p:blipFill>
        <p:spPr>
          <a:xfrm>
            <a:off x="505490" y="1632456"/>
            <a:ext cx="2646619" cy="4006411"/>
          </a:xfrm>
          <a:prstGeom prst="rect">
            <a:avLst/>
          </a:prstGeom>
        </p:spPr>
      </p:pic>
      <p:pic>
        <p:nvPicPr>
          <p:cNvPr id="8" name="Picture 7"/>
          <p:cNvPicPr>
            <a:picLocks noChangeAspect="1"/>
          </p:cNvPicPr>
          <p:nvPr/>
        </p:nvPicPr>
        <p:blipFill>
          <a:blip r:embed="rId4"/>
          <a:stretch>
            <a:fillRect/>
          </a:stretch>
        </p:blipFill>
        <p:spPr>
          <a:xfrm>
            <a:off x="6326438" y="1626247"/>
            <a:ext cx="2728119" cy="4166199"/>
          </a:xfrm>
          <a:prstGeom prst="rect">
            <a:avLst/>
          </a:prstGeom>
        </p:spPr>
      </p:pic>
      <p:pic>
        <p:nvPicPr>
          <p:cNvPr id="9" name="Picture 8"/>
          <p:cNvPicPr>
            <a:picLocks noChangeAspect="1"/>
          </p:cNvPicPr>
          <p:nvPr/>
        </p:nvPicPr>
        <p:blipFill>
          <a:blip r:embed="rId5"/>
          <a:stretch>
            <a:fillRect/>
          </a:stretch>
        </p:blipFill>
        <p:spPr>
          <a:xfrm>
            <a:off x="3435899" y="1755008"/>
            <a:ext cx="2702406" cy="3883859"/>
          </a:xfrm>
          <a:prstGeom prst="rect">
            <a:avLst/>
          </a:prstGeom>
        </p:spPr>
      </p:pic>
      <p:pic>
        <p:nvPicPr>
          <p:cNvPr id="11" name="Picture 10"/>
          <p:cNvPicPr>
            <a:picLocks noChangeAspect="1"/>
          </p:cNvPicPr>
          <p:nvPr/>
        </p:nvPicPr>
        <p:blipFill>
          <a:blip r:embed="rId6"/>
          <a:stretch>
            <a:fillRect/>
          </a:stretch>
        </p:blipFill>
        <p:spPr>
          <a:xfrm>
            <a:off x="9242690" y="1586061"/>
            <a:ext cx="2729139" cy="4221751"/>
          </a:xfrm>
          <a:prstGeom prst="rect">
            <a:avLst/>
          </a:prstGeom>
        </p:spPr>
      </p:pic>
    </p:spTree>
    <p:extLst>
      <p:ext uri="{BB962C8B-B14F-4D97-AF65-F5344CB8AC3E}">
        <p14:creationId xmlns:p14="http://schemas.microsoft.com/office/powerpoint/2010/main" val="38908367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942511" y="213646"/>
            <a:ext cx="8534400" cy="699317"/>
          </a:xfrm>
        </p:spPr>
        <p:txBody>
          <a:bodyPr/>
          <a:lstStyle/>
          <a:p>
            <a:r>
              <a:rPr lang="en-GB" b="1" dirty="0"/>
              <a:t>The Year </a:t>
            </a:r>
            <a:r>
              <a:rPr lang="en-GB" b="1" dirty="0" smtClean="0"/>
              <a:t>2 </a:t>
            </a:r>
            <a:r>
              <a:rPr lang="en-GB" b="1" dirty="0"/>
              <a:t>Curriculum</a:t>
            </a: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8125" y="175265"/>
            <a:ext cx="774386" cy="776080"/>
          </a:xfrm>
          <a:prstGeom prst="rect">
            <a:avLst/>
          </a:prstGeom>
        </p:spPr>
      </p:pic>
      <p:pic>
        <p:nvPicPr>
          <p:cNvPr id="4" name="Picture 3"/>
          <p:cNvPicPr>
            <a:picLocks noChangeAspect="1"/>
          </p:cNvPicPr>
          <p:nvPr/>
        </p:nvPicPr>
        <p:blipFill rotWithShape="1">
          <a:blip r:embed="rId3"/>
          <a:srcRect t="14041"/>
          <a:stretch/>
        </p:blipFill>
        <p:spPr>
          <a:xfrm>
            <a:off x="545755" y="989726"/>
            <a:ext cx="9717918" cy="5740480"/>
          </a:xfrm>
          <a:prstGeom prst="rect">
            <a:avLst/>
          </a:prstGeom>
        </p:spPr>
      </p:pic>
    </p:spTree>
    <p:extLst>
      <p:ext uri="{BB962C8B-B14F-4D97-AF65-F5344CB8AC3E}">
        <p14:creationId xmlns:p14="http://schemas.microsoft.com/office/powerpoint/2010/main" val="41859229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Year </a:t>
            </a:r>
            <a:r>
              <a:rPr lang="en-GB" b="1" dirty="0" smtClean="0"/>
              <a:t>2 routines</a:t>
            </a:r>
            <a:endParaRPr lang="en-GB" b="1" dirty="0"/>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3" y="1830114"/>
            <a:ext cx="8534400" cy="3615267"/>
          </a:xfrm>
        </p:spPr>
        <p:txBody>
          <a:bodyPr anchor="t">
            <a:normAutofit fontScale="92500" lnSpcReduction="10000"/>
          </a:bodyPr>
          <a:lstStyle/>
          <a:p>
            <a:r>
              <a:rPr lang="en-GB" sz="2400" b="1" dirty="0">
                <a:solidFill>
                  <a:schemeClr val="tx1"/>
                </a:solidFill>
              </a:rPr>
              <a:t>Children need to bring book bag and reading record every </a:t>
            </a:r>
            <a:r>
              <a:rPr lang="en-GB" sz="2400" b="1" dirty="0" smtClean="0">
                <a:solidFill>
                  <a:schemeClr val="tx1"/>
                </a:solidFill>
              </a:rPr>
              <a:t>day</a:t>
            </a:r>
          </a:p>
          <a:p>
            <a:endParaRPr lang="en-GB" sz="2400" b="1" dirty="0">
              <a:solidFill>
                <a:schemeClr val="tx1"/>
              </a:solidFill>
            </a:endParaRPr>
          </a:p>
          <a:p>
            <a:r>
              <a:rPr lang="en-GB" sz="2400" b="1" dirty="0">
                <a:solidFill>
                  <a:schemeClr val="tx1"/>
                </a:solidFill>
              </a:rPr>
              <a:t>Books will be </a:t>
            </a:r>
            <a:r>
              <a:rPr lang="en-GB" sz="2400" b="1" dirty="0" smtClean="0">
                <a:solidFill>
                  <a:schemeClr val="tx1"/>
                </a:solidFill>
              </a:rPr>
              <a:t>changed on a Monday morning. </a:t>
            </a:r>
          </a:p>
          <a:p>
            <a:endParaRPr lang="en-GB" sz="2400" b="1" dirty="0">
              <a:solidFill>
                <a:schemeClr val="tx1"/>
              </a:solidFill>
            </a:endParaRPr>
          </a:p>
          <a:p>
            <a:r>
              <a:rPr lang="en-GB" sz="2400" b="1" dirty="0" smtClean="0">
                <a:solidFill>
                  <a:schemeClr val="tx1"/>
                </a:solidFill>
              </a:rPr>
              <a:t>This term, PE </a:t>
            </a:r>
            <a:r>
              <a:rPr lang="en-GB" sz="2400" b="1" dirty="0">
                <a:solidFill>
                  <a:schemeClr val="tx1"/>
                </a:solidFill>
              </a:rPr>
              <a:t>is </a:t>
            </a:r>
            <a:r>
              <a:rPr lang="en-GB" sz="2400" b="1" dirty="0" smtClean="0">
                <a:solidFill>
                  <a:schemeClr val="tx1"/>
                </a:solidFill>
              </a:rPr>
              <a:t>on Tuesday afternoons (swimming) and Friday afternoons (outdoor). This is subject to change throughout the terms. We will let you know of any changed via email, Dojo and the class page on the website.</a:t>
            </a:r>
          </a:p>
          <a:p>
            <a:endParaRPr lang="en-GB" sz="2400" b="1" dirty="0">
              <a:solidFill>
                <a:schemeClr val="tx1"/>
              </a:solidFill>
            </a:endParaRPr>
          </a:p>
          <a:p>
            <a:pPr marL="0" indent="0">
              <a:buNone/>
            </a:pPr>
            <a:endParaRPr lang="en-GB" sz="2400" b="1" dirty="0">
              <a:solidFill>
                <a:schemeClr val="tx1"/>
              </a:solidFill>
            </a:endParaRPr>
          </a:p>
          <a:p>
            <a:endParaRPr lang="en-GB" sz="2400" b="1" dirty="0">
              <a:solidFill>
                <a:schemeClr val="tx1"/>
              </a:solidFill>
            </a:endParaRP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3102" y="166029"/>
            <a:ext cx="783602" cy="785317"/>
          </a:xfrm>
          <a:prstGeom prst="rect">
            <a:avLst/>
          </a:prstGeom>
        </p:spPr>
      </p:pic>
    </p:spTree>
    <p:extLst>
      <p:ext uri="{BB962C8B-B14F-4D97-AF65-F5344CB8AC3E}">
        <p14:creationId xmlns:p14="http://schemas.microsoft.com/office/powerpoint/2010/main" val="34951023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Highlights of the year</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3" y="1830114"/>
            <a:ext cx="8534400" cy="3615267"/>
          </a:xfrm>
        </p:spPr>
        <p:txBody>
          <a:bodyPr anchor="t">
            <a:normAutofit/>
          </a:bodyPr>
          <a:lstStyle/>
          <a:p>
            <a:r>
              <a:rPr lang="en-GB" sz="2400" b="1" dirty="0">
                <a:solidFill>
                  <a:schemeClr val="tx1"/>
                </a:solidFill>
              </a:rPr>
              <a:t>Swimming </a:t>
            </a:r>
            <a:r>
              <a:rPr lang="en-GB" sz="2400" b="1" dirty="0" smtClean="0">
                <a:solidFill>
                  <a:schemeClr val="tx1"/>
                </a:solidFill>
              </a:rPr>
              <a:t>(Term 1)</a:t>
            </a:r>
          </a:p>
          <a:p>
            <a:r>
              <a:rPr lang="en-GB" sz="2400" b="1" dirty="0" smtClean="0">
                <a:solidFill>
                  <a:schemeClr val="tx1"/>
                </a:solidFill>
              </a:rPr>
              <a:t>Trip to </a:t>
            </a:r>
            <a:r>
              <a:rPr lang="en-GB" sz="2400" b="1" dirty="0" err="1" smtClean="0">
                <a:solidFill>
                  <a:schemeClr val="tx1"/>
                </a:solidFill>
              </a:rPr>
              <a:t>Westonbirt</a:t>
            </a:r>
            <a:r>
              <a:rPr lang="en-GB" sz="2400" b="1" dirty="0" smtClean="0">
                <a:solidFill>
                  <a:schemeClr val="tx1"/>
                </a:solidFill>
              </a:rPr>
              <a:t> (Term 1)</a:t>
            </a:r>
          </a:p>
          <a:p>
            <a:r>
              <a:rPr lang="en-GB" sz="2400" b="1" dirty="0" smtClean="0">
                <a:solidFill>
                  <a:schemeClr val="tx1"/>
                </a:solidFill>
              </a:rPr>
              <a:t>Trip to Aerospace Bristol (Term 2)</a:t>
            </a:r>
            <a:endParaRPr lang="en-GB" sz="2400" b="1" dirty="0">
              <a:solidFill>
                <a:schemeClr val="tx1"/>
              </a:solidFill>
            </a:endParaRPr>
          </a:p>
          <a:p>
            <a:r>
              <a:rPr lang="en-GB" sz="2400" b="1" dirty="0">
                <a:solidFill>
                  <a:schemeClr val="tx1"/>
                </a:solidFill>
              </a:rPr>
              <a:t>M&amp;M Theatre Company in October and March</a:t>
            </a:r>
          </a:p>
          <a:p>
            <a:r>
              <a:rPr lang="en-GB" sz="2400" b="1" dirty="0">
                <a:solidFill>
                  <a:schemeClr val="tx1"/>
                </a:solidFill>
              </a:rPr>
              <a:t>Nativity performance in December </a:t>
            </a:r>
            <a:endParaRPr lang="en-GB" sz="2400" b="1" dirty="0" smtClean="0">
              <a:solidFill>
                <a:schemeClr val="tx1"/>
              </a:solidFill>
            </a:endParaRPr>
          </a:p>
          <a:p>
            <a:r>
              <a:rPr lang="en-GB" sz="2400" b="1" dirty="0" smtClean="0">
                <a:solidFill>
                  <a:schemeClr val="tx1"/>
                </a:solidFill>
              </a:rPr>
              <a:t>Titanic Day (Term 4)</a:t>
            </a:r>
            <a:endParaRPr lang="en-GB" sz="2400" b="1" dirty="0">
              <a:solidFill>
                <a:schemeClr val="tx1"/>
              </a:solidFill>
            </a:endParaRPr>
          </a:p>
          <a:p>
            <a:r>
              <a:rPr lang="en-GB" sz="2400" b="1" dirty="0">
                <a:solidFill>
                  <a:schemeClr val="tx1"/>
                </a:solidFill>
              </a:rPr>
              <a:t>Whole class music teaching </a:t>
            </a:r>
            <a:r>
              <a:rPr lang="en-GB" sz="2400" b="1" dirty="0" smtClean="0">
                <a:solidFill>
                  <a:schemeClr val="tx1"/>
                </a:solidFill>
              </a:rPr>
              <a:t>(Samba Drums)</a:t>
            </a:r>
            <a:endParaRPr lang="en-GB" sz="2400" b="1" dirty="0">
              <a:solidFill>
                <a:schemeClr val="tx1"/>
              </a:solidFill>
            </a:endParaRP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3102" y="166029"/>
            <a:ext cx="783602" cy="785317"/>
          </a:xfrm>
          <a:prstGeom prst="rect">
            <a:avLst/>
          </a:prstGeom>
        </p:spPr>
      </p:pic>
    </p:spTree>
    <p:extLst>
      <p:ext uri="{BB962C8B-B14F-4D97-AF65-F5344CB8AC3E}">
        <p14:creationId xmlns:p14="http://schemas.microsoft.com/office/powerpoint/2010/main" val="23451562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Home learning expectations</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3" y="1830114"/>
            <a:ext cx="8534400" cy="3615267"/>
          </a:xfrm>
        </p:spPr>
        <p:txBody>
          <a:bodyPr anchor="t">
            <a:normAutofit fontScale="92500" lnSpcReduction="10000"/>
          </a:bodyPr>
          <a:lstStyle/>
          <a:p>
            <a:r>
              <a:rPr lang="en-GB" sz="2400" b="1" dirty="0" smtClean="0">
                <a:solidFill>
                  <a:schemeClr val="tx1"/>
                </a:solidFill>
              </a:rPr>
              <a:t>Reading </a:t>
            </a:r>
            <a:endParaRPr lang="en-GB" sz="2400" b="1" dirty="0">
              <a:solidFill>
                <a:schemeClr val="tx1"/>
              </a:solidFill>
            </a:endParaRPr>
          </a:p>
          <a:p>
            <a:r>
              <a:rPr lang="en-GB" sz="2400" b="1" dirty="0" smtClean="0">
                <a:solidFill>
                  <a:schemeClr val="tx1"/>
                </a:solidFill>
              </a:rPr>
              <a:t>Please read with your child everyday or at a </a:t>
            </a:r>
            <a:r>
              <a:rPr lang="en-GB" sz="2400" b="1" u="sng" dirty="0" smtClean="0">
                <a:solidFill>
                  <a:schemeClr val="tx1"/>
                </a:solidFill>
              </a:rPr>
              <a:t>minimum </a:t>
            </a:r>
            <a:r>
              <a:rPr lang="en-GB" sz="2400" b="1" dirty="0" smtClean="0">
                <a:solidFill>
                  <a:schemeClr val="tx1"/>
                </a:solidFill>
              </a:rPr>
              <a:t>5 times a week. </a:t>
            </a:r>
          </a:p>
          <a:p>
            <a:endParaRPr lang="en-GB" sz="2400" b="1" dirty="0">
              <a:solidFill>
                <a:schemeClr val="tx1"/>
              </a:solidFill>
            </a:endParaRPr>
          </a:p>
          <a:p>
            <a:r>
              <a:rPr lang="en-GB" sz="2400" b="1" dirty="0" smtClean="0">
                <a:solidFill>
                  <a:schemeClr val="tx1"/>
                </a:solidFill>
              </a:rPr>
              <a:t>Spelling Shed later in the Year (likely around January)</a:t>
            </a:r>
          </a:p>
          <a:p>
            <a:endParaRPr lang="en-GB" sz="2400" b="1" dirty="0">
              <a:solidFill>
                <a:schemeClr val="tx1"/>
              </a:solidFill>
            </a:endParaRPr>
          </a:p>
          <a:p>
            <a:endParaRPr lang="en-GB" sz="2400" b="1" dirty="0" smtClean="0">
              <a:solidFill>
                <a:schemeClr val="tx1"/>
              </a:solidFill>
            </a:endParaRPr>
          </a:p>
          <a:p>
            <a:r>
              <a:rPr lang="en-GB" sz="2400" b="1" dirty="0" smtClean="0">
                <a:solidFill>
                  <a:schemeClr val="tx1"/>
                </a:solidFill>
              </a:rPr>
              <a:t>Homework Grid (optional activities related to learning)</a:t>
            </a:r>
            <a:endParaRPr lang="en-GB" sz="2400" b="1" dirty="0">
              <a:solidFill>
                <a:schemeClr val="tx1"/>
              </a:solidFill>
            </a:endParaRPr>
          </a:p>
          <a:p>
            <a:endParaRPr lang="en-GB" sz="2400" b="1" dirty="0">
              <a:solidFill>
                <a:schemeClr val="tx1"/>
              </a:solidFill>
            </a:endParaRP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63102" y="166029"/>
            <a:ext cx="783602" cy="785317"/>
          </a:xfrm>
          <a:prstGeom prst="rect">
            <a:avLst/>
          </a:prstGeom>
        </p:spPr>
      </p:pic>
    </p:spTree>
    <p:extLst>
      <p:ext uri="{BB962C8B-B14F-4D97-AF65-F5344CB8AC3E}">
        <p14:creationId xmlns:p14="http://schemas.microsoft.com/office/powerpoint/2010/main" val="27559737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Key Dates</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2" y="1385456"/>
            <a:ext cx="8644515" cy="5149498"/>
          </a:xfrm>
        </p:spPr>
        <p:txBody>
          <a:bodyPr anchor="t">
            <a:normAutofit fontScale="62500" lnSpcReduction="20000"/>
          </a:bodyPr>
          <a:lstStyle/>
          <a:p>
            <a:r>
              <a:rPr lang="en-GB" sz="2400" b="1" dirty="0">
                <a:solidFill>
                  <a:schemeClr val="tx1"/>
                </a:solidFill>
              </a:rPr>
              <a:t>9</a:t>
            </a:r>
            <a:r>
              <a:rPr lang="en-GB" sz="2400" b="1" baseline="30000" dirty="0">
                <a:solidFill>
                  <a:schemeClr val="tx1"/>
                </a:solidFill>
              </a:rPr>
              <a:t>th</a:t>
            </a:r>
            <a:r>
              <a:rPr lang="en-GB" sz="2400" b="1" dirty="0">
                <a:solidFill>
                  <a:schemeClr val="tx1"/>
                </a:solidFill>
              </a:rPr>
              <a:t> October - settling in reports sent home</a:t>
            </a:r>
          </a:p>
          <a:p>
            <a:r>
              <a:rPr lang="en-GB" sz="2400" b="1" dirty="0">
                <a:solidFill>
                  <a:schemeClr val="tx1"/>
                </a:solidFill>
              </a:rPr>
              <a:t>14</a:t>
            </a:r>
            <a:r>
              <a:rPr lang="en-GB" sz="2400" b="1" baseline="30000" dirty="0">
                <a:solidFill>
                  <a:schemeClr val="tx1"/>
                </a:solidFill>
              </a:rPr>
              <a:t>th</a:t>
            </a:r>
            <a:r>
              <a:rPr lang="en-GB" sz="2400" b="1" dirty="0">
                <a:solidFill>
                  <a:schemeClr val="tx1"/>
                </a:solidFill>
              </a:rPr>
              <a:t> &amp; 15</a:t>
            </a:r>
            <a:r>
              <a:rPr lang="en-GB" sz="2400" b="1" baseline="30000" dirty="0">
                <a:solidFill>
                  <a:schemeClr val="tx1"/>
                </a:solidFill>
              </a:rPr>
              <a:t>th</a:t>
            </a:r>
            <a:r>
              <a:rPr lang="en-GB" sz="2400" b="1" dirty="0">
                <a:solidFill>
                  <a:schemeClr val="tx1"/>
                </a:solidFill>
              </a:rPr>
              <a:t> October - Parents’ evenings </a:t>
            </a:r>
          </a:p>
          <a:p>
            <a:r>
              <a:rPr lang="en-GB" sz="2400" b="1" dirty="0">
                <a:solidFill>
                  <a:schemeClr val="tx1"/>
                </a:solidFill>
              </a:rPr>
              <a:t>23</a:t>
            </a:r>
            <a:r>
              <a:rPr lang="en-GB" sz="2400" b="1" baseline="30000" dirty="0">
                <a:solidFill>
                  <a:schemeClr val="tx1"/>
                </a:solidFill>
              </a:rPr>
              <a:t>rd</a:t>
            </a:r>
            <a:r>
              <a:rPr lang="en-GB" sz="2400" b="1" dirty="0">
                <a:solidFill>
                  <a:schemeClr val="tx1"/>
                </a:solidFill>
              </a:rPr>
              <a:t> October – individual pupil photos</a:t>
            </a:r>
          </a:p>
          <a:p>
            <a:r>
              <a:rPr lang="en-GB" sz="2400" b="1" dirty="0">
                <a:solidFill>
                  <a:schemeClr val="tx1"/>
                </a:solidFill>
              </a:rPr>
              <a:t>8</a:t>
            </a:r>
            <a:r>
              <a:rPr lang="en-GB" sz="2400" b="1" baseline="30000" dirty="0">
                <a:solidFill>
                  <a:schemeClr val="tx1"/>
                </a:solidFill>
              </a:rPr>
              <a:t>th</a:t>
            </a:r>
            <a:r>
              <a:rPr lang="en-GB" sz="2400" b="1" dirty="0">
                <a:solidFill>
                  <a:schemeClr val="tx1"/>
                </a:solidFill>
              </a:rPr>
              <a:t> December - Year 1 and 2 Nativity</a:t>
            </a:r>
          </a:p>
          <a:p>
            <a:r>
              <a:rPr lang="en-GB" sz="2400" b="1" dirty="0">
                <a:solidFill>
                  <a:schemeClr val="tx1"/>
                </a:solidFill>
              </a:rPr>
              <a:t>16</a:t>
            </a:r>
            <a:r>
              <a:rPr lang="en-GB" sz="2400" b="1" baseline="30000" dirty="0">
                <a:solidFill>
                  <a:schemeClr val="tx1"/>
                </a:solidFill>
              </a:rPr>
              <a:t>th</a:t>
            </a:r>
            <a:r>
              <a:rPr lang="en-GB" sz="2400" b="1" dirty="0">
                <a:solidFill>
                  <a:schemeClr val="tx1"/>
                </a:solidFill>
              </a:rPr>
              <a:t> December - KS2 Christmas sing-a-long</a:t>
            </a:r>
          </a:p>
          <a:p>
            <a:r>
              <a:rPr lang="en-GB" sz="2400" b="1" dirty="0">
                <a:solidFill>
                  <a:schemeClr val="tx1"/>
                </a:solidFill>
              </a:rPr>
              <a:t>12</a:t>
            </a:r>
            <a:r>
              <a:rPr lang="en-GB" sz="2400" b="1" baseline="30000" dirty="0">
                <a:solidFill>
                  <a:schemeClr val="tx1"/>
                </a:solidFill>
              </a:rPr>
              <a:t>th</a:t>
            </a:r>
            <a:r>
              <a:rPr lang="en-GB" sz="2400" b="1" dirty="0">
                <a:solidFill>
                  <a:schemeClr val="tx1"/>
                </a:solidFill>
              </a:rPr>
              <a:t> February – mid-year reports sent home</a:t>
            </a:r>
          </a:p>
          <a:p>
            <a:r>
              <a:rPr lang="en-GB" sz="2400" b="1" dirty="0">
                <a:solidFill>
                  <a:schemeClr val="tx1"/>
                </a:solidFill>
              </a:rPr>
              <a:t>24</a:t>
            </a:r>
            <a:r>
              <a:rPr lang="en-GB" sz="2400" b="1" baseline="30000" dirty="0">
                <a:solidFill>
                  <a:schemeClr val="tx1"/>
                </a:solidFill>
              </a:rPr>
              <a:t>th</a:t>
            </a:r>
            <a:r>
              <a:rPr lang="en-GB" sz="2400" b="1" dirty="0">
                <a:solidFill>
                  <a:schemeClr val="tx1"/>
                </a:solidFill>
              </a:rPr>
              <a:t> &amp; 25</a:t>
            </a:r>
            <a:r>
              <a:rPr lang="en-GB" sz="2400" b="1" baseline="30000" dirty="0">
                <a:solidFill>
                  <a:schemeClr val="tx1"/>
                </a:solidFill>
              </a:rPr>
              <a:t>th</a:t>
            </a:r>
            <a:r>
              <a:rPr lang="en-GB" sz="2400" b="1" dirty="0">
                <a:solidFill>
                  <a:schemeClr val="tx1"/>
                </a:solidFill>
              </a:rPr>
              <a:t> February – parents’ evenings</a:t>
            </a:r>
          </a:p>
          <a:p>
            <a:r>
              <a:rPr lang="en-GB" sz="2400" b="1" dirty="0">
                <a:solidFill>
                  <a:schemeClr val="tx1"/>
                </a:solidFill>
              </a:rPr>
              <a:t>22</a:t>
            </a:r>
            <a:r>
              <a:rPr lang="en-GB" sz="2400" b="1" baseline="30000" dirty="0">
                <a:solidFill>
                  <a:schemeClr val="tx1"/>
                </a:solidFill>
              </a:rPr>
              <a:t>nd</a:t>
            </a:r>
            <a:r>
              <a:rPr lang="en-GB" sz="2400" b="1" dirty="0">
                <a:solidFill>
                  <a:schemeClr val="tx1"/>
                </a:solidFill>
              </a:rPr>
              <a:t> &amp; 23</a:t>
            </a:r>
            <a:r>
              <a:rPr lang="en-GB" sz="2400" b="1" baseline="30000" dirty="0">
                <a:solidFill>
                  <a:schemeClr val="tx1"/>
                </a:solidFill>
              </a:rPr>
              <a:t>rd</a:t>
            </a:r>
            <a:r>
              <a:rPr lang="en-GB" sz="2400" b="1" dirty="0">
                <a:solidFill>
                  <a:schemeClr val="tx1"/>
                </a:solidFill>
              </a:rPr>
              <a:t> March – Y3 &amp; 4 performance</a:t>
            </a:r>
          </a:p>
          <a:p>
            <a:r>
              <a:rPr lang="en-GB" sz="2400" b="1" dirty="0">
                <a:solidFill>
                  <a:schemeClr val="tx1"/>
                </a:solidFill>
              </a:rPr>
              <a:t>5</a:t>
            </a:r>
            <a:r>
              <a:rPr lang="en-GB" sz="2400" b="1" baseline="30000" dirty="0">
                <a:solidFill>
                  <a:schemeClr val="tx1"/>
                </a:solidFill>
              </a:rPr>
              <a:t>th</a:t>
            </a:r>
            <a:r>
              <a:rPr lang="en-GB" sz="2400" b="1" dirty="0">
                <a:solidFill>
                  <a:schemeClr val="tx1"/>
                </a:solidFill>
              </a:rPr>
              <a:t> May – class photos</a:t>
            </a:r>
          </a:p>
          <a:p>
            <a:r>
              <a:rPr lang="en-GB" sz="2400" b="1" dirty="0">
                <a:solidFill>
                  <a:schemeClr val="tx1"/>
                </a:solidFill>
              </a:rPr>
              <a:t>10</a:t>
            </a:r>
            <a:r>
              <a:rPr lang="en-GB" sz="2400" b="1" baseline="30000" dirty="0">
                <a:solidFill>
                  <a:schemeClr val="tx1"/>
                </a:solidFill>
              </a:rPr>
              <a:t>th</a:t>
            </a:r>
            <a:r>
              <a:rPr lang="en-GB" sz="2400" b="1" dirty="0">
                <a:solidFill>
                  <a:schemeClr val="tx1"/>
                </a:solidFill>
              </a:rPr>
              <a:t> May – Y6 SATs week</a:t>
            </a:r>
          </a:p>
          <a:p>
            <a:r>
              <a:rPr lang="en-GB" sz="2400" b="1" dirty="0">
                <a:solidFill>
                  <a:schemeClr val="tx1"/>
                </a:solidFill>
              </a:rPr>
              <a:t>7</a:t>
            </a:r>
            <a:r>
              <a:rPr lang="en-GB" sz="2400" b="1" baseline="30000" dirty="0">
                <a:solidFill>
                  <a:schemeClr val="tx1"/>
                </a:solidFill>
              </a:rPr>
              <a:t>th</a:t>
            </a:r>
            <a:r>
              <a:rPr lang="en-GB" sz="2400" b="1" dirty="0">
                <a:solidFill>
                  <a:schemeClr val="tx1"/>
                </a:solidFill>
              </a:rPr>
              <a:t> June – Y4 MTC week</a:t>
            </a:r>
          </a:p>
          <a:p>
            <a:r>
              <a:rPr lang="en-GB" sz="2400" b="1" dirty="0">
                <a:solidFill>
                  <a:schemeClr val="tx1"/>
                </a:solidFill>
              </a:rPr>
              <a:t>10</a:t>
            </a:r>
            <a:r>
              <a:rPr lang="en-GB" sz="2400" b="1" baseline="30000" dirty="0">
                <a:solidFill>
                  <a:schemeClr val="tx1"/>
                </a:solidFill>
              </a:rPr>
              <a:t>th</a:t>
            </a:r>
            <a:r>
              <a:rPr lang="en-GB" sz="2400" b="1" dirty="0">
                <a:solidFill>
                  <a:schemeClr val="tx1"/>
                </a:solidFill>
              </a:rPr>
              <a:t> June – Sports Day</a:t>
            </a:r>
          </a:p>
          <a:p>
            <a:r>
              <a:rPr lang="en-GB" sz="2400" b="1" dirty="0">
                <a:solidFill>
                  <a:schemeClr val="tx1"/>
                </a:solidFill>
              </a:rPr>
              <a:t>14</a:t>
            </a:r>
            <a:r>
              <a:rPr lang="en-GB" sz="2400" b="1" baseline="30000" dirty="0">
                <a:solidFill>
                  <a:schemeClr val="tx1"/>
                </a:solidFill>
              </a:rPr>
              <a:t>th</a:t>
            </a:r>
            <a:r>
              <a:rPr lang="en-GB" sz="2400" b="1" dirty="0">
                <a:solidFill>
                  <a:schemeClr val="tx1"/>
                </a:solidFill>
              </a:rPr>
              <a:t> June – Y1 Phonics check week</a:t>
            </a:r>
          </a:p>
          <a:p>
            <a:r>
              <a:rPr lang="en-GB" sz="2400" b="1" dirty="0">
                <a:solidFill>
                  <a:schemeClr val="tx1"/>
                </a:solidFill>
              </a:rPr>
              <a:t>8</a:t>
            </a:r>
            <a:r>
              <a:rPr lang="en-GB" sz="2400" b="1" baseline="30000" dirty="0">
                <a:solidFill>
                  <a:schemeClr val="tx1"/>
                </a:solidFill>
              </a:rPr>
              <a:t>th</a:t>
            </a:r>
            <a:r>
              <a:rPr lang="en-GB" sz="2400" b="1" dirty="0">
                <a:solidFill>
                  <a:schemeClr val="tx1"/>
                </a:solidFill>
              </a:rPr>
              <a:t> July – Y5&amp;6 performances</a:t>
            </a:r>
          </a:p>
          <a:p>
            <a:r>
              <a:rPr lang="en-GB" sz="2400" b="1" dirty="0">
                <a:solidFill>
                  <a:schemeClr val="tx1"/>
                </a:solidFill>
              </a:rPr>
              <a:t>12</a:t>
            </a:r>
            <a:r>
              <a:rPr lang="en-GB" sz="2400" b="1" baseline="30000" dirty="0">
                <a:solidFill>
                  <a:schemeClr val="tx1"/>
                </a:solidFill>
              </a:rPr>
              <a:t>th</a:t>
            </a:r>
            <a:r>
              <a:rPr lang="en-GB" sz="2400" b="1" dirty="0">
                <a:solidFill>
                  <a:schemeClr val="tx1"/>
                </a:solidFill>
              </a:rPr>
              <a:t> July – end of year reports out</a:t>
            </a:r>
          </a:p>
          <a:p>
            <a:r>
              <a:rPr lang="en-GB" sz="2400" b="1" dirty="0">
                <a:solidFill>
                  <a:schemeClr val="tx1"/>
                </a:solidFill>
              </a:rPr>
              <a:t>14</a:t>
            </a:r>
            <a:r>
              <a:rPr lang="en-GB" sz="2400" b="1" baseline="30000" dirty="0">
                <a:solidFill>
                  <a:schemeClr val="tx1"/>
                </a:solidFill>
              </a:rPr>
              <a:t>th</a:t>
            </a:r>
            <a:r>
              <a:rPr lang="en-GB" sz="2400" b="1" dirty="0">
                <a:solidFill>
                  <a:schemeClr val="tx1"/>
                </a:solidFill>
              </a:rPr>
              <a:t> July – optional parents’ evening</a:t>
            </a: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0061" y="156793"/>
            <a:ext cx="811249" cy="813025"/>
          </a:xfrm>
          <a:prstGeom prst="rect">
            <a:avLst/>
          </a:prstGeom>
        </p:spPr>
      </p:pic>
    </p:spTree>
    <p:extLst>
      <p:ext uri="{BB962C8B-B14F-4D97-AF65-F5344CB8AC3E}">
        <p14:creationId xmlns:p14="http://schemas.microsoft.com/office/powerpoint/2010/main" val="20641890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Where to get information </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2" y="1830114"/>
            <a:ext cx="8644515" cy="4704839"/>
          </a:xfrm>
        </p:spPr>
        <p:txBody>
          <a:bodyPr anchor="t">
            <a:normAutofit/>
          </a:bodyPr>
          <a:lstStyle/>
          <a:p>
            <a:r>
              <a:rPr lang="en-GB" sz="2400" b="1" dirty="0">
                <a:solidFill>
                  <a:schemeClr val="tx1"/>
                </a:solidFill>
              </a:rPr>
              <a:t>Class Dojo app</a:t>
            </a:r>
          </a:p>
          <a:p>
            <a:r>
              <a:rPr lang="en-GB" sz="2400" b="1" dirty="0">
                <a:solidFill>
                  <a:schemeClr val="tx1"/>
                </a:solidFill>
              </a:rPr>
              <a:t>Via emails</a:t>
            </a:r>
          </a:p>
          <a:p>
            <a:r>
              <a:rPr lang="en-GB" sz="2400" b="1" dirty="0">
                <a:solidFill>
                  <a:schemeClr val="tx1"/>
                </a:solidFill>
              </a:rPr>
              <a:t>School website (especially class pages)</a:t>
            </a:r>
          </a:p>
          <a:p>
            <a:r>
              <a:rPr lang="en-GB" sz="2400" b="1" dirty="0">
                <a:solidFill>
                  <a:schemeClr val="tx1"/>
                </a:solidFill>
              </a:rPr>
              <a:t>Cam </a:t>
            </a:r>
            <a:r>
              <a:rPr lang="en-GB" sz="2400" b="1" dirty="0" err="1">
                <a:solidFill>
                  <a:schemeClr val="tx1"/>
                </a:solidFill>
              </a:rPr>
              <a:t>Everlands</a:t>
            </a:r>
            <a:r>
              <a:rPr lang="en-GB" sz="2400" b="1" dirty="0">
                <a:solidFill>
                  <a:schemeClr val="tx1"/>
                </a:solidFill>
              </a:rPr>
              <a:t> Facebook page</a:t>
            </a:r>
          </a:p>
          <a:p>
            <a:r>
              <a:rPr lang="en-GB" sz="2400" b="1" dirty="0">
                <a:solidFill>
                  <a:schemeClr val="tx1"/>
                </a:solidFill>
              </a:rPr>
              <a:t>Come and ask!</a:t>
            </a: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0061" y="156793"/>
            <a:ext cx="811249" cy="813025"/>
          </a:xfrm>
          <a:prstGeom prst="rect">
            <a:avLst/>
          </a:prstGeom>
        </p:spPr>
      </p:pic>
    </p:spTree>
    <p:extLst>
      <p:ext uri="{BB962C8B-B14F-4D97-AF65-F5344CB8AC3E}">
        <p14:creationId xmlns:p14="http://schemas.microsoft.com/office/powerpoint/2010/main" val="4236989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92380-5F45-41C3-8804-1EE9020EDC9C}"/>
              </a:ext>
            </a:extLst>
          </p:cNvPr>
          <p:cNvSpPr>
            <a:spLocks noGrp="1"/>
          </p:cNvSpPr>
          <p:nvPr>
            <p:ph type="title"/>
          </p:nvPr>
        </p:nvSpPr>
        <p:spPr>
          <a:xfrm>
            <a:off x="1828800" y="2675466"/>
            <a:ext cx="8534400" cy="1507067"/>
          </a:xfrm>
        </p:spPr>
        <p:txBody>
          <a:bodyPr>
            <a:normAutofit/>
          </a:bodyPr>
          <a:lstStyle/>
          <a:p>
            <a:r>
              <a:rPr lang="en-GB" sz="6600" b="1" dirty="0"/>
              <a:t>Any questions?</a:t>
            </a:r>
          </a:p>
        </p:txBody>
      </p:sp>
    </p:spTree>
    <p:extLst>
      <p:ext uri="{BB962C8B-B14F-4D97-AF65-F5344CB8AC3E}">
        <p14:creationId xmlns:p14="http://schemas.microsoft.com/office/powerpoint/2010/main" val="693740118"/>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3087</TotalTime>
  <Words>334</Words>
  <Application>Microsoft Office PowerPoint</Application>
  <PresentationFormat>Widescreen</PresentationFormat>
  <Paragraphs>66</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Century Gothic</vt:lpstr>
      <vt:lpstr>Wingdings 3</vt:lpstr>
      <vt:lpstr>Slice</vt:lpstr>
      <vt:lpstr>Welcome to Year 2</vt:lpstr>
      <vt:lpstr>The Year 2 team</vt:lpstr>
      <vt:lpstr>The Year 2 team</vt:lpstr>
      <vt:lpstr>The Year 2 Curriculum</vt:lpstr>
      <vt:lpstr>Year 2 routines</vt:lpstr>
      <vt:lpstr>Highlights of the year</vt:lpstr>
      <vt:lpstr>Home learning expectations</vt:lpstr>
      <vt:lpstr>Key Dates</vt:lpstr>
      <vt:lpstr>Where to get information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dc:title>
  <dc:creator>Dominic Knill</dc:creator>
  <cp:lastModifiedBy>Lily Webb</cp:lastModifiedBy>
  <cp:revision>13</cp:revision>
  <dcterms:created xsi:type="dcterms:W3CDTF">2026-09-17T08:38:23Z</dcterms:created>
  <dcterms:modified xsi:type="dcterms:W3CDTF">2026-09-22T17:05:11Z</dcterms:modified>
</cp:coreProperties>
</file>