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22"/>
  </p:notesMasterIdLst>
  <p:sldIdLst>
    <p:sldId id="256" r:id="rId2"/>
    <p:sldId id="272" r:id="rId3"/>
    <p:sldId id="257" r:id="rId4"/>
    <p:sldId id="293" r:id="rId5"/>
    <p:sldId id="290" r:id="rId6"/>
    <p:sldId id="277" r:id="rId7"/>
    <p:sldId id="284" r:id="rId8"/>
    <p:sldId id="285" r:id="rId9"/>
    <p:sldId id="271" r:id="rId10"/>
    <p:sldId id="274" r:id="rId11"/>
    <p:sldId id="261" r:id="rId12"/>
    <p:sldId id="292" r:id="rId13"/>
    <p:sldId id="296" r:id="rId14"/>
    <p:sldId id="297" r:id="rId15"/>
    <p:sldId id="298" r:id="rId16"/>
    <p:sldId id="300" r:id="rId17"/>
    <p:sldId id="299" r:id="rId18"/>
    <p:sldId id="301" r:id="rId19"/>
    <p:sldId id="294" r:id="rId20"/>
    <p:sldId id="291"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845"/>
    <a:srgbClr val="485D8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069" autoAdjust="0"/>
    <p:restoredTop sz="90727" autoAdjust="0"/>
  </p:normalViewPr>
  <p:slideViewPr>
    <p:cSldViewPr>
      <p:cViewPr varScale="1">
        <p:scale>
          <a:sx n="79" d="100"/>
          <a:sy n="79" d="100"/>
        </p:scale>
        <p:origin x="1152" y="8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2EBD1BF-B858-4EE5-BAC7-4E150CFDE69F}" type="datetimeFigureOut">
              <a:rPr lang="en-GB" smtClean="0"/>
              <a:t>20/09/2023</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161C87C-B4F1-447D-8F08-3B4773AE565C}" type="slidenum">
              <a:rPr lang="en-GB" smtClean="0"/>
              <a:t>‹#›</a:t>
            </a:fld>
            <a:endParaRPr lang="en-GB"/>
          </a:p>
        </p:txBody>
      </p:sp>
    </p:spTree>
    <p:extLst>
      <p:ext uri="{BB962C8B-B14F-4D97-AF65-F5344CB8AC3E}">
        <p14:creationId xmlns:p14="http://schemas.microsoft.com/office/powerpoint/2010/main" val="3655828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161C87C-B4F1-447D-8F08-3B4773AE565C}" type="slidenum">
              <a:rPr lang="en-GB" smtClean="0"/>
              <a:t>2</a:t>
            </a:fld>
            <a:endParaRPr lang="en-GB"/>
          </a:p>
        </p:txBody>
      </p:sp>
    </p:spTree>
    <p:extLst>
      <p:ext uri="{BB962C8B-B14F-4D97-AF65-F5344CB8AC3E}">
        <p14:creationId xmlns:p14="http://schemas.microsoft.com/office/powerpoint/2010/main" val="35892887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endParaRPr lang="en-US" sz="1200" b="0" i="0" u="none" strike="noStrike"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161C87C-B4F1-447D-8F08-3B4773AE565C}" type="slidenum">
              <a:rPr lang="en-GB" smtClean="0"/>
              <a:t>3</a:t>
            </a:fld>
            <a:endParaRPr lang="en-GB"/>
          </a:p>
        </p:txBody>
      </p:sp>
    </p:spTree>
    <p:extLst>
      <p:ext uri="{BB962C8B-B14F-4D97-AF65-F5344CB8AC3E}">
        <p14:creationId xmlns:p14="http://schemas.microsoft.com/office/powerpoint/2010/main" val="8392147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161C87C-B4F1-447D-8F08-3B4773AE565C}" type="slidenum">
              <a:rPr lang="en-GB" smtClean="0"/>
              <a:t>7</a:t>
            </a:fld>
            <a:endParaRPr lang="en-GB"/>
          </a:p>
        </p:txBody>
      </p:sp>
    </p:spTree>
    <p:extLst>
      <p:ext uri="{BB962C8B-B14F-4D97-AF65-F5344CB8AC3E}">
        <p14:creationId xmlns:p14="http://schemas.microsoft.com/office/powerpoint/2010/main" val="41793793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US" sz="1200" b="0" i="0" u="none" strike="noStrike" kern="1200" dirty="0" smtClean="0">
                <a:solidFill>
                  <a:schemeClr val="tx1"/>
                </a:solidFill>
                <a:effectLst/>
                <a:latin typeface="+mn-lt"/>
                <a:ea typeface="+mn-ea"/>
                <a:cs typeface="+mn-cs"/>
              </a:rPr>
              <a:t/>
            </a:r>
            <a:br>
              <a:rPr lang="en-US" sz="1200" b="0" i="0" u="none" strike="noStrike" kern="1200" dirty="0" smtClean="0">
                <a:solidFill>
                  <a:schemeClr val="tx1"/>
                </a:solidFill>
                <a:effectLst/>
                <a:latin typeface="+mn-lt"/>
                <a:ea typeface="+mn-ea"/>
                <a:cs typeface="+mn-cs"/>
              </a:rPr>
            </a:br>
            <a:endParaRPr lang="en-GB" dirty="0"/>
          </a:p>
        </p:txBody>
      </p:sp>
      <p:sp>
        <p:nvSpPr>
          <p:cNvPr id="4" name="Slide Number Placeholder 3"/>
          <p:cNvSpPr>
            <a:spLocks noGrp="1"/>
          </p:cNvSpPr>
          <p:nvPr>
            <p:ph type="sldNum" sz="quarter" idx="10"/>
          </p:nvPr>
        </p:nvSpPr>
        <p:spPr/>
        <p:txBody>
          <a:bodyPr/>
          <a:lstStyle/>
          <a:p>
            <a:fld id="{C161C87C-B4F1-447D-8F08-3B4773AE565C}" type="slidenum">
              <a:rPr lang="en-GB" smtClean="0"/>
              <a:t>8</a:t>
            </a:fld>
            <a:endParaRPr lang="en-GB"/>
          </a:p>
        </p:txBody>
      </p:sp>
    </p:spTree>
    <p:extLst>
      <p:ext uri="{BB962C8B-B14F-4D97-AF65-F5344CB8AC3E}">
        <p14:creationId xmlns:p14="http://schemas.microsoft.com/office/powerpoint/2010/main" val="6270035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161C87C-B4F1-447D-8F08-3B4773AE565C}" type="slidenum">
              <a:rPr lang="en-GB" smtClean="0"/>
              <a:t>11</a:t>
            </a:fld>
            <a:endParaRPr lang="en-GB"/>
          </a:p>
        </p:txBody>
      </p:sp>
    </p:spTree>
    <p:extLst>
      <p:ext uri="{BB962C8B-B14F-4D97-AF65-F5344CB8AC3E}">
        <p14:creationId xmlns:p14="http://schemas.microsoft.com/office/powerpoint/2010/main" val="37684630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161C87C-B4F1-447D-8F08-3B4773AE565C}" type="slidenum">
              <a:rPr lang="en-GB" smtClean="0"/>
              <a:t>15</a:t>
            </a:fld>
            <a:endParaRPr lang="en-GB"/>
          </a:p>
        </p:txBody>
      </p:sp>
    </p:spTree>
    <p:extLst>
      <p:ext uri="{BB962C8B-B14F-4D97-AF65-F5344CB8AC3E}">
        <p14:creationId xmlns:p14="http://schemas.microsoft.com/office/powerpoint/2010/main" val="15777624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161C87C-B4F1-447D-8F08-3B4773AE565C}" type="slidenum">
              <a:rPr lang="en-GB" smtClean="0"/>
              <a:t>20</a:t>
            </a:fld>
            <a:endParaRPr lang="en-GB"/>
          </a:p>
        </p:txBody>
      </p:sp>
    </p:spTree>
    <p:extLst>
      <p:ext uri="{BB962C8B-B14F-4D97-AF65-F5344CB8AC3E}">
        <p14:creationId xmlns:p14="http://schemas.microsoft.com/office/powerpoint/2010/main" val="248920895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9144677" cy="6858000"/>
            <a:chOff x="0" y="0"/>
            <a:chExt cx="9144677" cy="6858000"/>
          </a:xfrm>
        </p:grpSpPr>
        <p:pic>
          <p:nvPicPr>
            <p:cNvPr id="8" name="Picture 7" descr="S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Rectangle 10"/>
            <p:cNvSpPr/>
            <p:nvPr/>
          </p:nvSpPr>
          <p:spPr>
            <a:xfrm>
              <a:off x="1515532" y="1520422"/>
              <a:ext cx="6112935" cy="3818468"/>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2" name="Picture 11"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0" y="3128434"/>
              <a:ext cx="1664208" cy="612648"/>
            </a:xfrm>
            <a:prstGeom prst="rect">
              <a:avLst/>
            </a:prstGeom>
          </p:spPr>
        </p:pic>
        <p:pic>
          <p:nvPicPr>
            <p:cNvPr id="13" name="Picture 12"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7480469" y="3128434"/>
              <a:ext cx="1664208" cy="612648"/>
            </a:xfrm>
            <a:prstGeom prst="rect">
              <a:avLst/>
            </a:prstGeom>
          </p:spPr>
        </p:pic>
      </p:grpSp>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6065417" y="5054602"/>
            <a:ext cx="673276" cy="279400"/>
          </a:xfrm>
        </p:spPr>
        <p:txBody>
          <a:bodyPr/>
          <a:lstStyle/>
          <a:p>
            <a:fld id="{0187BDBA-FFA2-4E49-ABDB-F78E2D7A4E92}" type="datetimeFigureOut">
              <a:rPr lang="en-GB" smtClean="0"/>
              <a:pPr/>
              <a:t>20/09/2023</a:t>
            </a:fld>
            <a:endParaRPr lang="en-GB"/>
          </a:p>
        </p:txBody>
      </p:sp>
      <p:sp>
        <p:nvSpPr>
          <p:cNvPr id="5" name="Footer Placeholder 4"/>
          <p:cNvSpPr>
            <a:spLocks noGrp="1"/>
          </p:cNvSpPr>
          <p:nvPr>
            <p:ph type="ftr" sz="quarter" idx="11"/>
          </p:nvPr>
        </p:nvSpPr>
        <p:spPr>
          <a:xfrm>
            <a:off x="1921934" y="5054602"/>
            <a:ext cx="4064860" cy="279400"/>
          </a:xfrm>
        </p:spPr>
        <p:txBody>
          <a:bodyPr/>
          <a:lstStyle/>
          <a:p>
            <a:endParaRPr lang="en-GB"/>
          </a:p>
        </p:txBody>
      </p:sp>
      <p:sp>
        <p:nvSpPr>
          <p:cNvPr id="6" name="Slide Number Placeholder 5"/>
          <p:cNvSpPr>
            <a:spLocks noGrp="1"/>
          </p:cNvSpPr>
          <p:nvPr>
            <p:ph type="sldNum" sz="quarter" idx="12"/>
          </p:nvPr>
        </p:nvSpPr>
        <p:spPr>
          <a:xfrm>
            <a:off x="6817317" y="5054602"/>
            <a:ext cx="413483" cy="279400"/>
          </a:xfrm>
        </p:spPr>
        <p:txBody>
          <a:bodyPr/>
          <a:lstStyle/>
          <a:p>
            <a:fld id="{9516414F-3A72-424D-B6F4-C7D8FA08788A}" type="slidenum">
              <a:rPr lang="en-GB" smtClean="0"/>
              <a:pPr/>
              <a:t>‹#›</a:t>
            </a:fld>
            <a:endParaRPr lang="en-GB"/>
          </a:p>
        </p:txBody>
      </p:sp>
      <p:cxnSp>
        <p:nvCxnSpPr>
          <p:cNvPr id="15" name="Straight Connector 14"/>
          <p:cNvCxnSpPr/>
          <p:nvPr/>
        </p:nvCxnSpPr>
        <p:spPr>
          <a:xfrm>
            <a:off x="2019825" y="3471329"/>
            <a:ext cx="511308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033519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187BDBA-FFA2-4E49-ABDB-F78E2D7A4E92}" type="datetimeFigureOut">
              <a:rPr lang="en-GB" smtClean="0"/>
              <a:pPr/>
              <a:t>20/09/2023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16414F-3A72-424D-B6F4-C7D8FA08788A}" type="slidenum">
              <a:rPr lang="en-GB" smtClean="0"/>
              <a:pPr/>
              <a:t>‹#›</a:t>
            </a:fld>
            <a:endParaRPr lang="en-GB"/>
          </a:p>
        </p:txBody>
      </p:sp>
    </p:spTree>
    <p:extLst>
      <p:ext uri="{BB962C8B-B14F-4D97-AF65-F5344CB8AC3E}">
        <p14:creationId xmlns:p14="http://schemas.microsoft.com/office/powerpoint/2010/main" val="12558877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187BDBA-FFA2-4E49-ABDB-F78E2D7A4E92}" type="datetimeFigureOut">
              <a:rPr lang="en-GB" smtClean="0"/>
              <a:pPr/>
              <a:t>20/09/2023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16414F-3A72-424D-B6F4-C7D8FA08788A}" type="slidenum">
              <a:rPr lang="en-GB" smtClean="0"/>
              <a:pPr/>
              <a:t>‹#›</a:t>
            </a:fld>
            <a:endParaRPr lang="en-GB"/>
          </a:p>
        </p:txBody>
      </p:sp>
      <p:cxnSp>
        <p:nvCxnSpPr>
          <p:cNvPr id="31" name="Straight Connector 30"/>
          <p:cNvCxnSpPr/>
          <p:nvPr/>
        </p:nvCxnSpPr>
        <p:spPr>
          <a:xfrm>
            <a:off x="1278466" y="3599392"/>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341321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76866" y="915337"/>
            <a:ext cx="6798734" cy="130386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76866" y="2487168"/>
            <a:ext cx="3337560" cy="344728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187BDBA-FFA2-4E49-ABDB-F78E2D7A4E92}" type="datetimeFigureOut">
              <a:rPr lang="en-GB" smtClean="0"/>
              <a:pPr/>
              <a:t>20/09/2023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16414F-3A72-424D-B6F4-C7D8FA08788A}" type="slidenum">
              <a:rPr lang="en-GB" smtClean="0"/>
              <a:pPr/>
              <a:t>‹#›</a:t>
            </a:fld>
            <a:endParaRPr lang="en-GB"/>
          </a:p>
        </p:txBody>
      </p:sp>
    </p:spTree>
    <p:extLst>
      <p:ext uri="{BB962C8B-B14F-4D97-AF65-F5344CB8AC3E}">
        <p14:creationId xmlns:p14="http://schemas.microsoft.com/office/powerpoint/2010/main" val="11556657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76868" y="3243263"/>
            <a:ext cx="3337560" cy="2706624"/>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41832" y="3243263"/>
            <a:ext cx="3337560" cy="2706624"/>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187BDBA-FFA2-4E49-ABDB-F78E2D7A4E92}" type="datetimeFigureOut">
              <a:rPr lang="en-GB" smtClean="0"/>
              <a:pPr/>
              <a:t>20/09/2023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516414F-3A72-424D-B6F4-C7D8FA08788A}" type="slidenum">
              <a:rPr lang="en-GB" smtClean="0"/>
              <a:pPr/>
              <a:t>‹#›</a:t>
            </a:fld>
            <a:endParaRPr lang="en-GB"/>
          </a:p>
        </p:txBody>
      </p:sp>
      <p:cxnSp>
        <p:nvCxnSpPr>
          <p:cNvPr id="41" name="Straight Connector 40"/>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078779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187BDBA-FFA2-4E49-ABDB-F78E2D7A4E92}" type="datetimeFigureOut">
              <a:rPr lang="en-GB" smtClean="0"/>
              <a:pPr/>
              <a:t>20/09/2023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516414F-3A72-424D-B6F4-C7D8FA08788A}" type="slidenum">
              <a:rPr lang="en-GB" smtClean="0"/>
              <a:pPr/>
              <a:t>‹#›</a:t>
            </a:fld>
            <a:endParaRPr lang="en-GB"/>
          </a:p>
        </p:txBody>
      </p:sp>
      <p:cxnSp>
        <p:nvCxnSpPr>
          <p:cNvPr id="14" name="Straight Connector 13"/>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314934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187BDBA-FFA2-4E49-ABDB-F78E2D7A4E92}" type="datetimeFigureOut">
              <a:rPr lang="en-GB" smtClean="0"/>
              <a:pPr/>
              <a:t>20/09/2023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516414F-3A72-424D-B6F4-C7D8FA08788A}" type="slidenum">
              <a:rPr lang="en-GB" smtClean="0"/>
              <a:pPr/>
              <a:t>‹#›</a:t>
            </a:fld>
            <a:endParaRPr lang="en-GB"/>
          </a:p>
        </p:txBody>
      </p:sp>
    </p:spTree>
    <p:extLst>
      <p:ext uri="{BB962C8B-B14F-4D97-AF65-F5344CB8AC3E}">
        <p14:creationId xmlns:p14="http://schemas.microsoft.com/office/powerpoint/2010/main" val="21039649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0187BDBA-FFA2-4E49-ABDB-F78E2D7A4E92}" type="datetimeFigureOut">
              <a:rPr lang="en-GB" smtClean="0"/>
              <a:pPr/>
              <a:t>20/09/2023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16414F-3A72-424D-B6F4-C7D8FA08788A}" type="slidenum">
              <a:rPr lang="en-GB" smtClean="0"/>
              <a:pPr/>
              <a:t>‹#›</a:t>
            </a:fld>
            <a:endParaRPr lang="en-GB"/>
          </a:p>
        </p:txBody>
      </p:sp>
      <p:cxnSp>
        <p:nvCxnSpPr>
          <p:cNvPr id="16" name="Straight Connector 15"/>
          <p:cNvCxnSpPr/>
          <p:nvPr/>
        </p:nvCxnSpPr>
        <p:spPr>
          <a:xfrm>
            <a:off x="1278466" y="2912533"/>
            <a:ext cx="233359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514903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5183069"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0187BDBA-FFA2-4E49-ABDB-F78E2D7A4E92}" type="datetimeFigureOut">
              <a:rPr lang="en-GB" smtClean="0"/>
              <a:pPr/>
              <a:t>20/09/2023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16414F-3A72-424D-B6F4-C7D8FA08788A}" type="slidenum">
              <a:rPr lang="en-GB" smtClean="0"/>
              <a:pPr/>
              <a:t>‹#›</a:t>
            </a:fld>
            <a:endParaRPr lang="en-GB"/>
          </a:p>
        </p:txBody>
      </p:sp>
    </p:spTree>
    <p:extLst>
      <p:ext uri="{BB962C8B-B14F-4D97-AF65-F5344CB8AC3E}">
        <p14:creationId xmlns:p14="http://schemas.microsoft.com/office/powerpoint/2010/main" val="19731565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0187BDBA-FFA2-4E49-ABDB-F78E2D7A4E92}" type="datetimeFigureOut">
              <a:rPr lang="en-GB" smtClean="0"/>
              <a:pPr/>
              <a:t>20/09/2023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16414F-3A72-424D-B6F4-C7D8FA08788A}" type="slidenum">
              <a:rPr lang="en-GB" smtClean="0"/>
              <a:pPr/>
              <a:t>‹#›</a:t>
            </a:fld>
            <a:endParaRPr lang="en-GB"/>
          </a:p>
        </p:txBody>
      </p:sp>
    </p:spTree>
    <p:extLst>
      <p:ext uri="{BB962C8B-B14F-4D97-AF65-F5344CB8AC3E}">
        <p14:creationId xmlns:p14="http://schemas.microsoft.com/office/powerpoint/2010/main" val="38089900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187BDBA-FFA2-4E49-ABDB-F78E2D7A4E92}" type="datetimeFigureOut">
              <a:rPr lang="en-GB" smtClean="0"/>
              <a:pPr/>
              <a:t>20/09/2023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16414F-3A72-424D-B6F4-C7D8FA08788A}" type="slidenum">
              <a:rPr lang="en-GB" smtClean="0"/>
              <a:pPr/>
              <a:t>‹#›</a:t>
            </a:fld>
            <a:endParaRPr lang="en-GB"/>
          </a:p>
        </p:txBody>
      </p:sp>
      <p:cxnSp>
        <p:nvCxnSpPr>
          <p:cNvPr id="15" name="Straight Connector 14"/>
          <p:cNvCxnSpPr/>
          <p:nvPr/>
        </p:nvCxnSpPr>
        <p:spPr>
          <a:xfrm>
            <a:off x="1278465" y="4140199"/>
            <a:ext cx="6606425"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022758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187BDBA-FFA2-4E49-ABDB-F78E2D7A4E92}" type="datetimeFigureOut">
              <a:rPr lang="en-GB" smtClean="0"/>
              <a:pPr/>
              <a:t>20/09/2023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16414F-3A72-424D-B6F4-C7D8FA08788A}" type="slidenum">
              <a:rPr lang="en-GB" smtClean="0"/>
              <a:pPr/>
              <a:t>‹#›</a:t>
            </a:fld>
            <a:endParaRPr lang="en-GB"/>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171317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187BDBA-FFA2-4E49-ABDB-F78E2D7A4E92}" type="datetimeFigureOut">
              <a:rPr lang="en-GB" smtClean="0"/>
              <a:pPr/>
              <a:t>20/09/2023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16414F-3A72-424D-B6F4-C7D8FA08788A}" type="slidenum">
              <a:rPr lang="en-GB" smtClean="0"/>
              <a:pPr/>
              <a:t>‹#›</a:t>
            </a:fld>
            <a:endParaRPr lang="en-GB"/>
          </a:p>
        </p:txBody>
      </p:sp>
    </p:spTree>
    <p:extLst>
      <p:ext uri="{BB962C8B-B14F-4D97-AF65-F5344CB8AC3E}">
        <p14:creationId xmlns:p14="http://schemas.microsoft.com/office/powerpoint/2010/main" val="32397566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8"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187BDBA-FFA2-4E49-ABDB-F78E2D7A4E92}" type="datetimeFigureOut">
              <a:rPr lang="en-GB" smtClean="0"/>
              <a:pPr/>
              <a:t>20/09/2023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16414F-3A72-424D-B6F4-C7D8FA08788A}" type="slidenum">
              <a:rPr lang="en-GB" smtClean="0"/>
              <a:pPr/>
              <a:t>‹#›</a:t>
            </a:fld>
            <a:endParaRPr lang="en-GB"/>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923590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en-US" smtClean="0"/>
              <a:t>Click to edit Master title style</a:t>
            </a:r>
            <a:endParaRPr lang="en-US" dirty="0"/>
          </a:p>
        </p:txBody>
      </p:sp>
      <p:sp>
        <p:nvSpPr>
          <p:cNvPr id="14"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187BDBA-FFA2-4E49-ABDB-F78E2D7A4E92}" type="datetimeFigureOut">
              <a:rPr lang="en-GB" smtClean="0"/>
              <a:pPr/>
              <a:t>20/09/2023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16414F-3A72-424D-B6F4-C7D8FA08788A}" type="slidenum">
              <a:rPr lang="en-GB" smtClean="0"/>
              <a:pPr/>
              <a:t>‹#›</a:t>
            </a:fld>
            <a:endParaRPr lang="en-GB"/>
          </a:p>
        </p:txBody>
      </p:sp>
      <p:cxnSp>
        <p:nvCxnSpPr>
          <p:cNvPr id="15" name="Straight Connector 14"/>
          <p:cNvCxnSpPr/>
          <p:nvPr/>
        </p:nvCxnSpPr>
        <p:spPr>
          <a:xfrm>
            <a:off x="1278469" y="3429000"/>
            <a:ext cx="6606421"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704006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187BDBA-FFA2-4E49-ABDB-F78E2D7A4E92}" type="datetimeFigureOut">
              <a:rPr lang="en-GB" smtClean="0"/>
              <a:pPr/>
              <a:t>20/09/2023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16414F-3A72-424D-B6F4-C7D8FA08788A}" type="slidenum">
              <a:rPr lang="en-GB" smtClean="0"/>
              <a:pPr/>
              <a:t>‹#›</a:t>
            </a:fld>
            <a:endParaRPr lang="en-GB"/>
          </a:p>
        </p:txBody>
      </p:sp>
      <p:cxnSp>
        <p:nvCxnSpPr>
          <p:cNvPr id="14" name="Straight Connector 13"/>
          <p:cNvCxnSpPr/>
          <p:nvPr/>
        </p:nvCxnSpPr>
        <p:spPr>
          <a:xfrm>
            <a:off x="1278466" y="2354670"/>
            <a:ext cx="660642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9815311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187BDBA-FFA2-4E49-ABDB-F78E2D7A4E92}" type="datetimeFigureOut">
              <a:rPr lang="en-GB" smtClean="0"/>
              <a:pPr/>
              <a:t>20/09/2023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16414F-3A72-424D-B6F4-C7D8FA08788A}" type="slidenum">
              <a:rPr lang="en-GB" smtClean="0"/>
              <a:pPr/>
              <a:t>‹#›</a:t>
            </a:fld>
            <a:endParaRPr lang="en-GB"/>
          </a:p>
        </p:txBody>
      </p:sp>
      <p:cxnSp>
        <p:nvCxnSpPr>
          <p:cNvPr id="14" name="Straight Connector 13"/>
          <p:cNvCxnSpPr/>
          <p:nvPr/>
        </p:nvCxnSpPr>
        <p:spPr>
          <a:xfrm>
            <a:off x="6245512" y="906873"/>
            <a:ext cx="0" cy="4968993"/>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409396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9152467" cy="6858000"/>
            <a:chOff x="0" y="0"/>
            <a:chExt cx="9152467" cy="6858000"/>
          </a:xfrm>
        </p:grpSpPr>
        <p:pic>
          <p:nvPicPr>
            <p:cNvPr id="8" name="Picture 7" descr="S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Rectangle 8"/>
            <p:cNvSpPr/>
            <p:nvPr/>
          </p:nvSpPr>
          <p:spPr>
            <a:xfrm>
              <a:off x="553888" y="542807"/>
              <a:ext cx="8039776" cy="5756392"/>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0" y="3128434"/>
              <a:ext cx="68580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8466667" y="3128434"/>
              <a:ext cx="685800" cy="606425"/>
            </a:xfrm>
            <a:prstGeom prst="rect">
              <a:avLst/>
            </a:prstGeom>
          </p:spPr>
        </p:pic>
      </p:grpSp>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187BDBA-FFA2-4E49-ABDB-F78E2D7A4E92}" type="datetimeFigureOut">
              <a:rPr lang="en-GB" smtClean="0"/>
              <a:pPr/>
              <a:t>20/09/2023</a:t>
            </a:fld>
            <a:endParaRPr lang="en-GB"/>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9516414F-3A72-424D-B6F4-C7D8FA08788A}" type="slidenum">
              <a:rPr lang="en-GB" smtClean="0"/>
              <a:pPr/>
              <a:t>‹#›</a:t>
            </a:fld>
            <a:endParaRPr lang="en-GB"/>
          </a:p>
        </p:txBody>
      </p:sp>
    </p:spTree>
    <p:extLst>
      <p:ext uri="{BB962C8B-B14F-4D97-AF65-F5344CB8AC3E}">
        <p14:creationId xmlns:p14="http://schemas.microsoft.com/office/powerpoint/2010/main" val="239118997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8925" y="4509120"/>
            <a:ext cx="8229600" cy="1143000"/>
          </a:xfrm>
        </p:spPr>
        <p:txBody>
          <a:bodyPr anchor="ctr">
            <a:normAutofit fontScale="90000"/>
          </a:bodyPr>
          <a:lstStyle/>
          <a:p>
            <a:pPr algn="ctr"/>
            <a:r>
              <a:rPr lang="en-GB" b="1" dirty="0" smtClean="0">
                <a:solidFill>
                  <a:srgbClr val="008845"/>
                </a:solidFill>
                <a:effectLst>
                  <a:outerShdw blurRad="38100" dist="38100" dir="2700000" algn="tl">
                    <a:srgbClr val="000000">
                      <a:alpha val="43137"/>
                    </a:srgbClr>
                  </a:outerShdw>
                </a:effectLst>
                <a:latin typeface="Century Gothic" panose="020B0502020202020204" pitchFamily="34" charset="0"/>
              </a:rPr>
              <a:t>KS2 Parent Information</a:t>
            </a:r>
            <a:br>
              <a:rPr lang="en-GB" b="1" dirty="0" smtClean="0">
                <a:solidFill>
                  <a:srgbClr val="008845"/>
                </a:solidFill>
                <a:effectLst>
                  <a:outerShdw blurRad="38100" dist="38100" dir="2700000" algn="tl">
                    <a:srgbClr val="000000">
                      <a:alpha val="43137"/>
                    </a:srgbClr>
                  </a:outerShdw>
                </a:effectLst>
                <a:latin typeface="Century Gothic" panose="020B0502020202020204" pitchFamily="34" charset="0"/>
              </a:rPr>
            </a:br>
            <a:r>
              <a:rPr lang="en-GB" b="1" dirty="0" smtClean="0">
                <a:solidFill>
                  <a:srgbClr val="008845"/>
                </a:solidFill>
                <a:effectLst>
                  <a:outerShdw blurRad="38100" dist="38100" dir="2700000" algn="tl">
                    <a:srgbClr val="000000">
                      <a:alpha val="43137"/>
                    </a:srgbClr>
                  </a:outerShdw>
                </a:effectLst>
                <a:latin typeface="Century Gothic" panose="020B0502020202020204" pitchFamily="34" charset="0"/>
              </a:rPr>
              <a:t>September 2023 </a:t>
            </a:r>
            <a:endParaRPr lang="en-GB" b="1" dirty="0">
              <a:solidFill>
                <a:srgbClr val="008845"/>
              </a:solidFill>
              <a:effectLst>
                <a:outerShdw blurRad="38100" dist="38100" dir="2700000" algn="tl">
                  <a:srgbClr val="000000">
                    <a:alpha val="43137"/>
                  </a:srgbClr>
                </a:outerShdw>
              </a:effectLst>
              <a:latin typeface="Century Gothic" panose="020B0502020202020204" pitchFamily="34" charset="0"/>
            </a:endParaRPr>
          </a:p>
        </p:txBody>
      </p:sp>
      <p:pic>
        <p:nvPicPr>
          <p:cNvPr id="3" name="Picture 2"/>
          <p:cNvPicPr>
            <a:picLocks noChangeAspect="1"/>
          </p:cNvPicPr>
          <p:nvPr/>
        </p:nvPicPr>
        <p:blipFill>
          <a:blip r:embed="rId2"/>
          <a:stretch>
            <a:fillRect/>
          </a:stretch>
        </p:blipFill>
        <p:spPr>
          <a:xfrm>
            <a:off x="3275856" y="1556792"/>
            <a:ext cx="2655738" cy="2655738"/>
          </a:xfrm>
          <a:prstGeom prst="rect">
            <a:avLst/>
          </a:prstGeom>
        </p:spPr>
      </p:pic>
    </p:spTree>
    <p:extLst>
      <p:ext uri="{BB962C8B-B14F-4D97-AF65-F5344CB8AC3E}">
        <p14:creationId xmlns:p14="http://schemas.microsoft.com/office/powerpoint/2010/main" val="944836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90530"/>
            <a:ext cx="8229600" cy="852704"/>
          </a:xfrm>
        </p:spPr>
        <p:txBody>
          <a:bodyPr anchor="ctr">
            <a:normAutofit/>
          </a:bodyPr>
          <a:lstStyle/>
          <a:p>
            <a:pPr algn="ctr"/>
            <a:r>
              <a:rPr lang="en-GB" b="1" dirty="0" smtClean="0">
                <a:latin typeface="Century Gothic" panose="020B0502020202020204" pitchFamily="34" charset="0"/>
              </a:rPr>
              <a:t>Class Structure</a:t>
            </a:r>
            <a:endParaRPr lang="en-GB" b="1" dirty="0">
              <a:latin typeface="Century Gothic" panose="020B0502020202020204" pitchFamily="34" charset="0"/>
            </a:endParaRPr>
          </a:p>
        </p:txBody>
      </p:sp>
      <p:sp>
        <p:nvSpPr>
          <p:cNvPr id="3" name="Content Placeholder 2"/>
          <p:cNvSpPr>
            <a:spLocks noGrp="1"/>
          </p:cNvSpPr>
          <p:nvPr>
            <p:ph idx="1"/>
          </p:nvPr>
        </p:nvSpPr>
        <p:spPr>
          <a:xfrm>
            <a:off x="683568" y="1650159"/>
            <a:ext cx="7920880" cy="1008112"/>
          </a:xfrm>
        </p:spPr>
        <p:txBody>
          <a:bodyPr>
            <a:normAutofit/>
          </a:bodyPr>
          <a:lstStyle/>
          <a:p>
            <a:pPr marL="0" indent="0" algn="ctr">
              <a:buNone/>
            </a:pPr>
            <a:r>
              <a:rPr lang="en-GB" dirty="0" smtClean="0">
                <a:latin typeface="Century Gothic" panose="020B0502020202020204" pitchFamily="34" charset="0"/>
              </a:rPr>
              <a:t>KS2 is arranged into 4 </a:t>
            </a:r>
            <a:r>
              <a:rPr lang="en-GB" dirty="0" smtClean="0">
                <a:latin typeface="Century Gothic" panose="020B0502020202020204" pitchFamily="34" charset="0"/>
              </a:rPr>
              <a:t>classes</a:t>
            </a:r>
            <a:endParaRPr lang="en-GB" dirty="0" smtClean="0">
              <a:latin typeface="Century Gothic" panose="020B0502020202020204" pitchFamily="34" charset="0"/>
            </a:endParaRPr>
          </a:p>
        </p:txBody>
      </p:sp>
      <p:sp>
        <p:nvSpPr>
          <p:cNvPr id="4" name="Content Placeholder 2"/>
          <p:cNvSpPr txBox="1">
            <a:spLocks/>
          </p:cNvSpPr>
          <p:nvPr/>
        </p:nvSpPr>
        <p:spPr>
          <a:xfrm>
            <a:off x="2473400" y="2441891"/>
            <a:ext cx="7344816" cy="778553"/>
          </a:xfrm>
          <a:prstGeom prst="rect">
            <a:avLst/>
          </a:prstGeom>
        </p:spPr>
        <p:txBody>
          <a:bodyPr vert="horz">
            <a:normAutofit fontScale="85000" lnSpcReduction="20000"/>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just">
              <a:buFont typeface="Wingdings 2"/>
              <a:buNone/>
            </a:pPr>
            <a:r>
              <a:rPr lang="en-GB" sz="1800" b="1" dirty="0" smtClean="0">
                <a:latin typeface="Century Gothic" panose="020B0502020202020204" pitchFamily="34" charset="0"/>
              </a:rPr>
              <a:t>Year 3</a:t>
            </a:r>
          </a:p>
          <a:p>
            <a:pPr marL="0" indent="0" algn="just">
              <a:buFont typeface="Wingdings 2"/>
              <a:buNone/>
            </a:pPr>
            <a:r>
              <a:rPr lang="en-GB" sz="1800" b="1" i="1" dirty="0" smtClean="0">
                <a:latin typeface="Century Gothic" panose="020B0502020202020204" pitchFamily="34" charset="0"/>
              </a:rPr>
              <a:t>Teacher: </a:t>
            </a:r>
            <a:r>
              <a:rPr lang="en-GB" sz="1800" dirty="0" smtClean="0">
                <a:latin typeface="Century Gothic" panose="020B0502020202020204" pitchFamily="34" charset="0"/>
              </a:rPr>
              <a:t>Mrs. Butler, Mrs. Brunet-</a:t>
            </a:r>
            <a:r>
              <a:rPr lang="en-GB" sz="1800" dirty="0" err="1" smtClean="0">
                <a:latin typeface="Century Gothic" panose="020B0502020202020204" pitchFamily="34" charset="0"/>
              </a:rPr>
              <a:t>Lua</a:t>
            </a:r>
            <a:r>
              <a:rPr lang="en-GB" sz="1800" dirty="0" smtClean="0">
                <a:latin typeface="Century Gothic" panose="020B0502020202020204" pitchFamily="34" charset="0"/>
              </a:rPr>
              <a:t> </a:t>
            </a:r>
          </a:p>
          <a:p>
            <a:pPr marL="0" indent="0" algn="just">
              <a:buFont typeface="Wingdings 2"/>
              <a:buNone/>
            </a:pPr>
            <a:r>
              <a:rPr lang="en-GB" sz="1800" b="1" i="1" dirty="0" smtClean="0">
                <a:latin typeface="Century Gothic" panose="020B0502020202020204" pitchFamily="34" charset="0"/>
              </a:rPr>
              <a:t>T.A.: </a:t>
            </a:r>
            <a:r>
              <a:rPr lang="en-GB" sz="1800" dirty="0" smtClean="0">
                <a:latin typeface="Century Gothic" panose="020B0502020202020204" pitchFamily="34" charset="0"/>
              </a:rPr>
              <a:t>Mr. Kinsley, </a:t>
            </a:r>
            <a:endParaRPr lang="en-GB" sz="1800" b="1" dirty="0" smtClean="0">
              <a:latin typeface="Century Gothic" panose="020B0502020202020204" pitchFamily="34" charset="0"/>
            </a:endParaRPr>
          </a:p>
        </p:txBody>
      </p:sp>
      <p:sp>
        <p:nvSpPr>
          <p:cNvPr id="5" name="Content Placeholder 2"/>
          <p:cNvSpPr txBox="1">
            <a:spLocks/>
          </p:cNvSpPr>
          <p:nvPr/>
        </p:nvSpPr>
        <p:spPr>
          <a:xfrm>
            <a:off x="2473400" y="4144906"/>
            <a:ext cx="7344816" cy="1008112"/>
          </a:xfrm>
          <a:prstGeom prst="rect">
            <a:avLst/>
          </a:prstGeom>
        </p:spPr>
        <p:txBody>
          <a:bodyPr vert="horz">
            <a:noAutofit/>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just">
              <a:buFont typeface="Wingdings 2"/>
              <a:buNone/>
            </a:pPr>
            <a:r>
              <a:rPr lang="en-GB" sz="1500" b="1" dirty="0" smtClean="0">
                <a:latin typeface="Century Gothic" panose="020B0502020202020204" pitchFamily="34" charset="0"/>
              </a:rPr>
              <a:t>Year 5</a:t>
            </a:r>
          </a:p>
          <a:p>
            <a:pPr marL="0" indent="0" algn="just">
              <a:buNone/>
            </a:pPr>
            <a:r>
              <a:rPr lang="en-GB" sz="1500" b="1" i="1" dirty="0" smtClean="0">
                <a:latin typeface="Century Gothic" panose="020B0502020202020204" pitchFamily="34" charset="0"/>
              </a:rPr>
              <a:t>Teacher: </a:t>
            </a:r>
            <a:r>
              <a:rPr lang="en-GB" sz="1500" dirty="0" smtClean="0">
                <a:latin typeface="Century Gothic" panose="020B0502020202020204" pitchFamily="34" charset="0"/>
              </a:rPr>
              <a:t>Mrs Sinclair &amp; Mrs </a:t>
            </a:r>
            <a:r>
              <a:rPr lang="en-GB" sz="1600" dirty="0">
                <a:latin typeface="Century Gothic" panose="020B0502020202020204" pitchFamily="34" charset="0"/>
              </a:rPr>
              <a:t>Brunet-</a:t>
            </a:r>
            <a:r>
              <a:rPr lang="en-GB" sz="1600" dirty="0" err="1">
                <a:latin typeface="Century Gothic" panose="020B0502020202020204" pitchFamily="34" charset="0"/>
              </a:rPr>
              <a:t>Lua</a:t>
            </a:r>
            <a:r>
              <a:rPr lang="en-GB" sz="1500" dirty="0" smtClean="0">
                <a:latin typeface="Century Gothic" panose="020B0502020202020204" pitchFamily="34" charset="0"/>
              </a:rPr>
              <a:t> </a:t>
            </a:r>
          </a:p>
          <a:p>
            <a:pPr marL="0" indent="0" algn="just">
              <a:buFont typeface="Wingdings 2"/>
              <a:buNone/>
            </a:pPr>
            <a:r>
              <a:rPr lang="en-GB" sz="1500" b="1" i="1" dirty="0" smtClean="0">
                <a:latin typeface="Century Gothic" panose="020B0502020202020204" pitchFamily="34" charset="0"/>
              </a:rPr>
              <a:t>T.A.: </a:t>
            </a:r>
            <a:r>
              <a:rPr lang="en-GB" sz="1500" dirty="0" smtClean="0">
                <a:latin typeface="Century Gothic" panose="020B0502020202020204" pitchFamily="34" charset="0"/>
              </a:rPr>
              <a:t>Mrs. Peters, Miss Stanley</a:t>
            </a:r>
            <a:endParaRPr lang="en-GB" sz="1500" b="1" dirty="0" smtClean="0">
              <a:latin typeface="Century Gothic" panose="020B0502020202020204" pitchFamily="34" charset="0"/>
            </a:endParaRPr>
          </a:p>
        </p:txBody>
      </p:sp>
      <p:sp>
        <p:nvSpPr>
          <p:cNvPr id="6" name="Content Placeholder 2"/>
          <p:cNvSpPr txBox="1">
            <a:spLocks/>
          </p:cNvSpPr>
          <p:nvPr/>
        </p:nvSpPr>
        <p:spPr>
          <a:xfrm>
            <a:off x="2473400" y="3220444"/>
            <a:ext cx="7093296" cy="1008112"/>
          </a:xfrm>
          <a:prstGeom prst="rect">
            <a:avLst/>
          </a:prstGeom>
        </p:spPr>
        <p:txBody>
          <a:bodyPr vert="horz">
            <a:normAutofit/>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just">
              <a:buFont typeface="Wingdings 2"/>
              <a:buNone/>
            </a:pPr>
            <a:r>
              <a:rPr lang="en-GB" sz="1500" b="1" dirty="0" smtClean="0">
                <a:latin typeface="SassoonPrimaryInfant" pitchFamily="2" charset="0"/>
              </a:rPr>
              <a:t>Year 4</a:t>
            </a:r>
          </a:p>
          <a:p>
            <a:pPr marL="0" indent="0" algn="just">
              <a:buFont typeface="Wingdings 2"/>
              <a:buNone/>
            </a:pPr>
            <a:r>
              <a:rPr lang="en-GB" sz="1500" b="1" i="1" dirty="0" smtClean="0">
                <a:latin typeface="SassoonPrimaryInfant" pitchFamily="2" charset="0"/>
              </a:rPr>
              <a:t>Teacher: </a:t>
            </a:r>
            <a:r>
              <a:rPr lang="en-GB" sz="1500" dirty="0" smtClean="0">
                <a:latin typeface="SassoonPrimaryInfant" pitchFamily="2" charset="0"/>
              </a:rPr>
              <a:t>Mrs. Farrier </a:t>
            </a:r>
          </a:p>
          <a:p>
            <a:pPr marL="0" indent="0" algn="just">
              <a:buFont typeface="Wingdings 2"/>
              <a:buNone/>
            </a:pPr>
            <a:r>
              <a:rPr lang="en-GB" sz="1500" b="1" i="1" dirty="0" smtClean="0">
                <a:latin typeface="SassoonPrimaryInfant" pitchFamily="2" charset="0"/>
              </a:rPr>
              <a:t>T.A.: </a:t>
            </a:r>
            <a:r>
              <a:rPr lang="en-GB" sz="1500" dirty="0" smtClean="0">
                <a:latin typeface="SassoonPrimaryInfant" pitchFamily="2" charset="0"/>
              </a:rPr>
              <a:t>Mrs. Maddison, Mrs </a:t>
            </a:r>
            <a:r>
              <a:rPr lang="en-GB" sz="1500" dirty="0" smtClean="0">
                <a:latin typeface="SassoonPrimaryInfant" pitchFamily="2" charset="0"/>
              </a:rPr>
              <a:t>Kaya, Mrs Stephens</a:t>
            </a:r>
            <a:endParaRPr lang="en-GB" sz="1500" b="1" dirty="0" smtClean="0">
              <a:latin typeface="SassoonPrimaryInfant" pitchFamily="2" charset="0"/>
            </a:endParaRPr>
          </a:p>
        </p:txBody>
      </p:sp>
      <p:sp>
        <p:nvSpPr>
          <p:cNvPr id="13" name="Content Placeholder 2"/>
          <p:cNvSpPr txBox="1">
            <a:spLocks/>
          </p:cNvSpPr>
          <p:nvPr/>
        </p:nvSpPr>
        <p:spPr>
          <a:xfrm>
            <a:off x="2448165" y="5069367"/>
            <a:ext cx="7344816" cy="1008112"/>
          </a:xfrm>
          <a:prstGeom prst="rect">
            <a:avLst/>
          </a:prstGeom>
        </p:spPr>
        <p:txBody>
          <a:bodyPr vert="horz">
            <a:noAutofit/>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just">
              <a:buFont typeface="Wingdings 2"/>
              <a:buNone/>
            </a:pPr>
            <a:r>
              <a:rPr lang="en-GB" sz="1500" b="1" dirty="0" smtClean="0">
                <a:latin typeface="Century Gothic" panose="020B0502020202020204" pitchFamily="34" charset="0"/>
              </a:rPr>
              <a:t>Year 6</a:t>
            </a:r>
          </a:p>
          <a:p>
            <a:pPr marL="0" indent="0" algn="just">
              <a:buFont typeface="Wingdings 2"/>
              <a:buNone/>
            </a:pPr>
            <a:r>
              <a:rPr lang="en-GB" sz="1500" b="1" i="1" dirty="0" smtClean="0">
                <a:latin typeface="Century Gothic" panose="020B0502020202020204" pitchFamily="34" charset="0"/>
              </a:rPr>
              <a:t>Teacher: </a:t>
            </a:r>
            <a:r>
              <a:rPr lang="en-GB" sz="1500" dirty="0" smtClean="0">
                <a:latin typeface="Century Gothic" panose="020B0502020202020204" pitchFamily="34" charset="0"/>
              </a:rPr>
              <a:t>Mrs Beasley, Mr Payne</a:t>
            </a:r>
          </a:p>
          <a:p>
            <a:pPr marL="0" indent="0" algn="just">
              <a:buFont typeface="Wingdings 2"/>
              <a:buNone/>
            </a:pPr>
            <a:r>
              <a:rPr lang="en-GB" sz="1500" b="1" i="1" dirty="0" smtClean="0">
                <a:latin typeface="Century Gothic" panose="020B0502020202020204" pitchFamily="34" charset="0"/>
              </a:rPr>
              <a:t>T.A.: </a:t>
            </a:r>
            <a:r>
              <a:rPr lang="en-GB" sz="1500" dirty="0" smtClean="0">
                <a:latin typeface="Century Gothic" panose="020B0502020202020204" pitchFamily="34" charset="0"/>
              </a:rPr>
              <a:t>Miss Edwards &amp; Ms Stock</a:t>
            </a:r>
            <a:endParaRPr lang="en-GB" sz="1500" b="1" dirty="0" smtClean="0">
              <a:latin typeface="Century Gothic" panose="020B0502020202020204" pitchFamily="34" charset="0"/>
            </a:endParaRPr>
          </a:p>
        </p:txBody>
      </p:sp>
    </p:spTree>
    <p:extLst>
      <p:ext uri="{BB962C8B-B14F-4D97-AF65-F5344CB8AC3E}">
        <p14:creationId xmlns:p14="http://schemas.microsoft.com/office/powerpoint/2010/main" val="3516484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P spid="5" grpId="0"/>
      <p:bldP spid="6" grpId="0"/>
      <p:bldP spid="1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76972"/>
            <a:ext cx="8229600" cy="1143000"/>
          </a:xfrm>
        </p:spPr>
        <p:txBody>
          <a:bodyPr>
            <a:normAutofit/>
          </a:bodyPr>
          <a:lstStyle/>
          <a:p>
            <a:pPr algn="ctr"/>
            <a:r>
              <a:rPr lang="en-GB" sz="3200" b="1" dirty="0" smtClean="0">
                <a:latin typeface="Century Gothic" panose="020B0502020202020204" pitchFamily="34" charset="0"/>
              </a:rPr>
              <a:t>Cam </a:t>
            </a:r>
            <a:r>
              <a:rPr lang="en-GB" sz="3200" b="1" dirty="0" err="1" smtClean="0">
                <a:latin typeface="Century Gothic" panose="020B0502020202020204" pitchFamily="34" charset="0"/>
              </a:rPr>
              <a:t>Everlands</a:t>
            </a:r>
            <a:r>
              <a:rPr lang="en-GB" sz="3200" b="1" dirty="0" smtClean="0">
                <a:latin typeface="Century Gothic" panose="020B0502020202020204" pitchFamily="34" charset="0"/>
              </a:rPr>
              <a:t> Primary </a:t>
            </a:r>
            <a:r>
              <a:rPr lang="en-GB" sz="3200" b="1" dirty="0" smtClean="0">
                <a:latin typeface="Century Gothic" panose="020B0502020202020204" pitchFamily="34" charset="0"/>
              </a:rPr>
              <a:t/>
            </a:r>
            <a:br>
              <a:rPr lang="en-GB" sz="3200" b="1" dirty="0" smtClean="0">
                <a:latin typeface="Century Gothic" panose="020B0502020202020204" pitchFamily="34" charset="0"/>
              </a:rPr>
            </a:br>
            <a:r>
              <a:rPr lang="en-GB" sz="3200" b="1" dirty="0" smtClean="0">
                <a:latin typeface="Century Gothic" panose="020B0502020202020204" pitchFamily="34" charset="0"/>
              </a:rPr>
              <a:t>School </a:t>
            </a:r>
            <a:r>
              <a:rPr lang="en-GB" sz="3200" b="1" dirty="0" smtClean="0">
                <a:latin typeface="Century Gothic" panose="020B0502020202020204" pitchFamily="34" charset="0"/>
              </a:rPr>
              <a:t>Uniform</a:t>
            </a:r>
            <a:endParaRPr lang="en-GB" sz="3200" b="1" dirty="0">
              <a:latin typeface="Century Gothic" panose="020B0502020202020204" pitchFamily="34" charset="0"/>
            </a:endParaRPr>
          </a:p>
        </p:txBody>
      </p:sp>
      <p:sp>
        <p:nvSpPr>
          <p:cNvPr id="3" name="Content Placeholder 2"/>
          <p:cNvSpPr>
            <a:spLocks noGrp="1"/>
          </p:cNvSpPr>
          <p:nvPr>
            <p:ph idx="1"/>
          </p:nvPr>
        </p:nvSpPr>
        <p:spPr>
          <a:xfrm>
            <a:off x="683568" y="2636912"/>
            <a:ext cx="8229600" cy="3381008"/>
          </a:xfrm>
        </p:spPr>
        <p:txBody>
          <a:bodyPr>
            <a:normAutofit fontScale="92500" lnSpcReduction="10000"/>
          </a:bodyPr>
          <a:lstStyle/>
          <a:p>
            <a:r>
              <a:rPr lang="en-GB" dirty="0" smtClean="0">
                <a:latin typeface="Century Gothic" panose="020B0502020202020204" pitchFamily="34" charset="0"/>
              </a:rPr>
              <a:t>Blue jumper or </a:t>
            </a:r>
            <a:r>
              <a:rPr lang="en-GB" dirty="0" smtClean="0">
                <a:latin typeface="Century Gothic" panose="020B0502020202020204" pitchFamily="34" charset="0"/>
              </a:rPr>
              <a:t>cardigan</a:t>
            </a:r>
            <a:endParaRPr lang="en-GB" dirty="0" smtClean="0">
              <a:latin typeface="Century Gothic" panose="020B0502020202020204" pitchFamily="34" charset="0"/>
            </a:endParaRPr>
          </a:p>
          <a:p>
            <a:r>
              <a:rPr lang="en-GB" dirty="0" smtClean="0">
                <a:latin typeface="Century Gothic" panose="020B0502020202020204" pitchFamily="34" charset="0"/>
              </a:rPr>
              <a:t>Grey/ black trousers, skirt or pinafore </a:t>
            </a:r>
            <a:r>
              <a:rPr lang="en-GB" dirty="0" smtClean="0">
                <a:latin typeface="Century Gothic" panose="020B0502020202020204" pitchFamily="34" charset="0"/>
              </a:rPr>
              <a:t>dress</a:t>
            </a:r>
            <a:endParaRPr lang="en-GB" dirty="0" smtClean="0">
              <a:latin typeface="Century Gothic" panose="020B0502020202020204" pitchFamily="34" charset="0"/>
            </a:endParaRPr>
          </a:p>
          <a:p>
            <a:r>
              <a:rPr lang="en-GB" dirty="0" smtClean="0">
                <a:latin typeface="Century Gothic" panose="020B0502020202020204" pitchFamily="34" charset="0"/>
              </a:rPr>
              <a:t>Grey shorts or blue and white checked summer </a:t>
            </a:r>
            <a:r>
              <a:rPr lang="en-GB" dirty="0" smtClean="0">
                <a:latin typeface="Century Gothic" panose="020B0502020202020204" pitchFamily="34" charset="0"/>
              </a:rPr>
              <a:t>dress</a:t>
            </a:r>
            <a:endParaRPr lang="en-GB" dirty="0" smtClean="0">
              <a:latin typeface="Century Gothic" panose="020B0502020202020204" pitchFamily="34" charset="0"/>
            </a:endParaRPr>
          </a:p>
          <a:p>
            <a:r>
              <a:rPr lang="en-GB" dirty="0" smtClean="0">
                <a:latin typeface="Century Gothic" panose="020B0502020202020204" pitchFamily="34" charset="0"/>
              </a:rPr>
              <a:t>Blue </a:t>
            </a:r>
            <a:r>
              <a:rPr lang="en-GB" dirty="0" smtClean="0">
                <a:latin typeface="Century Gothic" panose="020B0502020202020204" pitchFamily="34" charset="0"/>
              </a:rPr>
              <a:t>polo </a:t>
            </a:r>
            <a:r>
              <a:rPr lang="en-GB" dirty="0" smtClean="0">
                <a:latin typeface="Century Gothic" panose="020B0502020202020204" pitchFamily="34" charset="0"/>
              </a:rPr>
              <a:t>t-shirt or </a:t>
            </a:r>
            <a:r>
              <a:rPr lang="en-GB" dirty="0" smtClean="0">
                <a:latin typeface="Century Gothic" panose="020B0502020202020204" pitchFamily="34" charset="0"/>
              </a:rPr>
              <a:t>shirt</a:t>
            </a:r>
            <a:endParaRPr lang="en-GB" dirty="0" smtClean="0">
              <a:latin typeface="Century Gothic" panose="020B0502020202020204" pitchFamily="34" charset="0"/>
            </a:endParaRPr>
          </a:p>
          <a:p>
            <a:r>
              <a:rPr lang="en-GB" dirty="0" smtClean="0">
                <a:latin typeface="Century Gothic" panose="020B0502020202020204" pitchFamily="34" charset="0"/>
              </a:rPr>
              <a:t>Black shoes (boots can be worn in bad weather, with a</a:t>
            </a:r>
          </a:p>
          <a:p>
            <a:pPr marL="0" indent="0">
              <a:buNone/>
            </a:pPr>
            <a:r>
              <a:rPr lang="en-GB" dirty="0" smtClean="0">
                <a:latin typeface="Century Gothic" panose="020B0502020202020204" pitchFamily="34" charset="0"/>
              </a:rPr>
              <a:t> change of shoes in bags</a:t>
            </a:r>
            <a:r>
              <a:rPr lang="en-GB" dirty="0" smtClean="0">
                <a:latin typeface="Century Gothic" panose="020B0502020202020204" pitchFamily="34" charset="0"/>
              </a:rPr>
              <a:t>)</a:t>
            </a:r>
            <a:endParaRPr lang="en-GB" dirty="0" smtClean="0">
              <a:latin typeface="Century Gothic" panose="020B0502020202020204" pitchFamily="34" charset="0"/>
            </a:endParaRPr>
          </a:p>
          <a:p>
            <a:r>
              <a:rPr lang="en-GB" dirty="0" smtClean="0">
                <a:latin typeface="Century Gothic" panose="020B0502020202020204" pitchFamily="34" charset="0"/>
              </a:rPr>
              <a:t>P.E. kit which includes a coloured t-shirt to support their </a:t>
            </a:r>
            <a:r>
              <a:rPr lang="en-GB" dirty="0">
                <a:latin typeface="Century Gothic" panose="020B0502020202020204" pitchFamily="34" charset="0"/>
              </a:rPr>
              <a:t> </a:t>
            </a:r>
            <a:r>
              <a:rPr lang="en-GB" dirty="0" smtClean="0">
                <a:latin typeface="Century Gothic" panose="020B0502020202020204" pitchFamily="34" charset="0"/>
              </a:rPr>
              <a:t>house team</a:t>
            </a:r>
            <a:endParaRPr lang="en-GB" dirty="0" smtClean="0">
              <a:latin typeface="Century Gothic" panose="020B0502020202020204" pitchFamily="34" charset="0"/>
            </a:endParaRPr>
          </a:p>
        </p:txBody>
      </p:sp>
      <p:sp>
        <p:nvSpPr>
          <p:cNvPr id="4" name="Rectangle 3"/>
          <p:cNvSpPr/>
          <p:nvPr/>
        </p:nvSpPr>
        <p:spPr>
          <a:xfrm>
            <a:off x="931373" y="1844824"/>
            <a:ext cx="8229600" cy="461665"/>
          </a:xfrm>
          <a:prstGeom prst="rect">
            <a:avLst/>
          </a:prstGeom>
        </p:spPr>
        <p:txBody>
          <a:bodyPr wrap="square">
            <a:spAutoFit/>
          </a:bodyPr>
          <a:lstStyle/>
          <a:p>
            <a:r>
              <a:rPr lang="en-GB" sz="2400" dirty="0">
                <a:latin typeface="Century Gothic" panose="020B0502020202020204" pitchFamily="34" charset="0"/>
              </a:rPr>
              <a:t>Children are asked to wear full school uniform:</a:t>
            </a:r>
          </a:p>
        </p:txBody>
      </p:sp>
    </p:spTree>
    <p:extLst>
      <p:ext uri="{BB962C8B-B14F-4D97-AF65-F5344CB8AC3E}">
        <p14:creationId xmlns:p14="http://schemas.microsoft.com/office/powerpoint/2010/main" val="17972365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fade">
                                      <p:cBhvr>
                                        <p:cTn id="22" dur="5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fade">
                                      <p:cBhvr>
                                        <p:cTn id="27" dur="5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fade">
                                      <p:cBhvr>
                                        <p:cTn id="32" dur="500"/>
                                        <p:tgtEl>
                                          <p:spTgt spid="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fade">
                                      <p:cBhvr>
                                        <p:cTn id="37" dur="500"/>
                                        <p:tgtEl>
                                          <p:spTgt spid="3">
                                            <p:txEl>
                                              <p:pRg st="4" end="4"/>
                                            </p:txEl>
                                          </p:spTgt>
                                        </p:tgtEl>
                                      </p:cBhvr>
                                    </p:animEffect>
                                  </p:childTnLst>
                                </p:cTn>
                              </p:par>
                              <p:par>
                                <p:cTn id="38" presetID="10" presetClass="entr" presetSubtype="0" fill="hold" nodeType="withEffect">
                                  <p:stCondLst>
                                    <p:cond delay="0"/>
                                  </p:stCondLst>
                                  <p:childTnLst>
                                    <p:set>
                                      <p:cBhvr>
                                        <p:cTn id="39" dur="1" fill="hold">
                                          <p:stCondLst>
                                            <p:cond delay="0"/>
                                          </p:stCondLst>
                                        </p:cTn>
                                        <p:tgtEl>
                                          <p:spTgt spid="3">
                                            <p:txEl>
                                              <p:pRg st="5" end="5"/>
                                            </p:txEl>
                                          </p:spTgt>
                                        </p:tgtEl>
                                        <p:attrNameLst>
                                          <p:attrName>style.visibility</p:attrName>
                                        </p:attrNameLst>
                                      </p:cBhvr>
                                      <p:to>
                                        <p:strVal val="visible"/>
                                      </p:to>
                                    </p:set>
                                    <p:animEffect transition="in" filter="fade">
                                      <p:cBhvr>
                                        <p:cTn id="40" dur="500"/>
                                        <p:tgtEl>
                                          <p:spTgt spid="3">
                                            <p:txEl>
                                              <p:pRg st="5" end="5"/>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3">
                                            <p:txEl>
                                              <p:pRg st="6" end="6"/>
                                            </p:txEl>
                                          </p:spTgt>
                                        </p:tgtEl>
                                        <p:attrNameLst>
                                          <p:attrName>style.visibility</p:attrName>
                                        </p:attrNameLst>
                                      </p:cBhvr>
                                      <p:to>
                                        <p:strVal val="visible"/>
                                      </p:to>
                                    </p:set>
                                    <p:animEffect transition="in" filter="fade">
                                      <p:cBhvr>
                                        <p:cTn id="45"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latin typeface="Century Gothic" panose="020B0502020202020204" pitchFamily="34" charset="0"/>
              </a:rPr>
              <a:t>Why is reading so important?</a:t>
            </a:r>
            <a:endParaRPr lang="en-GB" dirty="0">
              <a:latin typeface="Century Gothic" panose="020B0502020202020204" pitchFamily="34" charset="0"/>
            </a:endParaRPr>
          </a:p>
        </p:txBody>
      </p:sp>
      <p:sp>
        <p:nvSpPr>
          <p:cNvPr id="3" name="Content Placeholder 2"/>
          <p:cNvSpPr>
            <a:spLocks noGrp="1"/>
          </p:cNvSpPr>
          <p:nvPr>
            <p:ph idx="1"/>
          </p:nvPr>
        </p:nvSpPr>
        <p:spPr>
          <a:xfrm>
            <a:off x="1176866" y="2492896"/>
            <a:ext cx="6798736" cy="3444997"/>
          </a:xfrm>
        </p:spPr>
        <p:txBody>
          <a:bodyPr>
            <a:normAutofit fontScale="85000" lnSpcReduction="20000"/>
          </a:bodyPr>
          <a:lstStyle/>
          <a:p>
            <a:pPr marL="0" indent="0">
              <a:buNone/>
            </a:pPr>
            <a:r>
              <a:rPr lang="en-GB" dirty="0" smtClean="0">
                <a:latin typeface="Century Gothic" panose="020B0502020202020204" pitchFamily="34" charset="0"/>
              </a:rPr>
              <a:t>Reading </a:t>
            </a:r>
            <a:r>
              <a:rPr lang="en-GB" dirty="0">
                <a:latin typeface="Century Gothic" panose="020B0502020202020204" pitchFamily="34" charset="0"/>
              </a:rPr>
              <a:t>for pleasure is more likely to determine whether a child does well at school than their social or economic background</a:t>
            </a:r>
            <a:r>
              <a:rPr lang="en-GB" dirty="0" smtClean="0">
                <a:latin typeface="Century Gothic" panose="020B0502020202020204" pitchFamily="34" charset="0"/>
              </a:rPr>
              <a:t>.</a:t>
            </a:r>
          </a:p>
          <a:p>
            <a:r>
              <a:rPr lang="en-GB" dirty="0">
                <a:latin typeface="Century Gothic" panose="020B0502020202020204" pitchFamily="34" charset="0"/>
              </a:rPr>
              <a:t>I</a:t>
            </a:r>
            <a:r>
              <a:rPr lang="en-GB" dirty="0" smtClean="0">
                <a:latin typeface="Century Gothic" panose="020B0502020202020204" pitchFamily="34" charset="0"/>
              </a:rPr>
              <a:t>magination and fun</a:t>
            </a:r>
          </a:p>
          <a:p>
            <a:r>
              <a:rPr lang="en-GB" dirty="0">
                <a:latin typeface="Century Gothic" panose="020B0502020202020204" pitchFamily="34" charset="0"/>
              </a:rPr>
              <a:t>Faster development of communication </a:t>
            </a:r>
            <a:r>
              <a:rPr lang="en-GB" dirty="0" smtClean="0">
                <a:latin typeface="Century Gothic" panose="020B0502020202020204" pitchFamily="34" charset="0"/>
              </a:rPr>
              <a:t>and speech</a:t>
            </a:r>
          </a:p>
          <a:p>
            <a:r>
              <a:rPr lang="en-GB" dirty="0" smtClean="0">
                <a:latin typeface="Century Gothic" panose="020B0502020202020204" pitchFamily="34" charset="0"/>
              </a:rPr>
              <a:t>Enhanced </a:t>
            </a:r>
            <a:r>
              <a:rPr lang="en-GB" dirty="0">
                <a:latin typeface="Century Gothic" panose="020B0502020202020204" pitchFamily="34" charset="0"/>
              </a:rPr>
              <a:t>concentration and </a:t>
            </a:r>
            <a:r>
              <a:rPr lang="en-GB" dirty="0" smtClean="0">
                <a:latin typeface="Century Gothic" panose="020B0502020202020204" pitchFamily="34" charset="0"/>
              </a:rPr>
              <a:t>discipline.</a:t>
            </a:r>
            <a:endParaRPr lang="en-GB" dirty="0">
              <a:latin typeface="Century Gothic" panose="020B0502020202020204" pitchFamily="34" charset="0"/>
            </a:endParaRPr>
          </a:p>
          <a:p>
            <a:r>
              <a:rPr lang="en-GB" dirty="0">
                <a:latin typeface="Century Gothic" panose="020B0502020202020204" pitchFamily="34" charset="0"/>
              </a:rPr>
              <a:t>Cultural </a:t>
            </a:r>
            <a:r>
              <a:rPr lang="en-GB" dirty="0" smtClean="0">
                <a:latin typeface="Century Gothic" panose="020B0502020202020204" pitchFamily="34" charset="0"/>
              </a:rPr>
              <a:t>understandings.</a:t>
            </a:r>
            <a:endParaRPr lang="en-GB" dirty="0">
              <a:latin typeface="Century Gothic" panose="020B0502020202020204" pitchFamily="34" charset="0"/>
            </a:endParaRPr>
          </a:p>
          <a:p>
            <a:r>
              <a:rPr lang="en-GB" dirty="0">
                <a:latin typeface="Century Gothic" panose="020B0502020202020204" pitchFamily="34" charset="0"/>
              </a:rPr>
              <a:t>Higher academic </a:t>
            </a:r>
            <a:r>
              <a:rPr lang="en-GB" dirty="0" smtClean="0">
                <a:latin typeface="Century Gothic" panose="020B0502020202020204" pitchFamily="34" charset="0"/>
              </a:rPr>
              <a:t>performance.</a:t>
            </a:r>
            <a:endParaRPr lang="en-GB" dirty="0">
              <a:latin typeface="Century Gothic" panose="020B0502020202020204" pitchFamily="34" charset="0"/>
            </a:endParaRPr>
          </a:p>
          <a:p>
            <a:r>
              <a:rPr lang="en-GB" dirty="0">
                <a:latin typeface="Century Gothic" panose="020B0502020202020204" pitchFamily="34" charset="0"/>
              </a:rPr>
              <a:t>Nurturing the parent and child </a:t>
            </a:r>
            <a:r>
              <a:rPr lang="en-GB" dirty="0" smtClean="0">
                <a:latin typeface="Century Gothic" panose="020B0502020202020204" pitchFamily="34" charset="0"/>
              </a:rPr>
              <a:t>bond.</a:t>
            </a:r>
            <a:endParaRPr lang="en-GB" dirty="0">
              <a:latin typeface="Century Gothic" panose="020B0502020202020204" pitchFamily="34" charset="0"/>
            </a:endParaRPr>
          </a:p>
        </p:txBody>
      </p:sp>
    </p:spTree>
    <p:extLst>
      <p:ext uri="{BB962C8B-B14F-4D97-AF65-F5344CB8AC3E}">
        <p14:creationId xmlns:p14="http://schemas.microsoft.com/office/powerpoint/2010/main" val="3022061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037332"/>
            <a:ext cx="8229600" cy="996720"/>
          </a:xfrm>
        </p:spPr>
        <p:txBody>
          <a:bodyPr>
            <a:normAutofit fontScale="90000"/>
          </a:bodyPr>
          <a:lstStyle/>
          <a:p>
            <a:pPr algn="ctr"/>
            <a:r>
              <a:rPr lang="en-GB" b="1" dirty="0" smtClean="0">
                <a:latin typeface="Century Gothic" panose="020B0502020202020204" pitchFamily="34" charset="0"/>
              </a:rPr>
              <a:t>Aspiring Reading</a:t>
            </a:r>
            <a:br>
              <a:rPr lang="en-GB" b="1" dirty="0" smtClean="0">
                <a:latin typeface="Century Gothic" panose="020B0502020202020204" pitchFamily="34" charset="0"/>
              </a:rPr>
            </a:br>
            <a:r>
              <a:rPr lang="en-GB" b="1" dirty="0" smtClean="0">
                <a:latin typeface="Century Gothic" panose="020B0502020202020204" pitchFamily="34" charset="0"/>
              </a:rPr>
              <a:t>Programme</a:t>
            </a:r>
            <a:endParaRPr lang="en-GB" b="1" dirty="0">
              <a:latin typeface="Century Gothic" panose="020B0502020202020204" pitchFamily="34" charset="0"/>
            </a:endParaRPr>
          </a:p>
        </p:txBody>
      </p:sp>
      <p:sp>
        <p:nvSpPr>
          <p:cNvPr id="3" name="Content Placeholder 2"/>
          <p:cNvSpPr>
            <a:spLocks noGrp="1"/>
          </p:cNvSpPr>
          <p:nvPr>
            <p:ph idx="1"/>
          </p:nvPr>
        </p:nvSpPr>
        <p:spPr>
          <a:xfrm>
            <a:off x="971600" y="2311832"/>
            <a:ext cx="7488832" cy="3816424"/>
          </a:xfrm>
        </p:spPr>
        <p:txBody>
          <a:bodyPr>
            <a:normAutofit/>
          </a:bodyPr>
          <a:lstStyle/>
          <a:p>
            <a:pPr>
              <a:lnSpc>
                <a:spcPct val="120000"/>
              </a:lnSpc>
              <a:defRPr/>
            </a:pPr>
            <a:r>
              <a:rPr lang="en-GB" dirty="0" smtClean="0">
                <a:latin typeface="Century Gothic" panose="020B0502020202020204" pitchFamily="34" charset="0"/>
              </a:rPr>
              <a:t>At </a:t>
            </a:r>
            <a:r>
              <a:rPr lang="en-GB" dirty="0" err="1" smtClean="0">
                <a:latin typeface="Century Gothic" panose="020B0502020202020204" pitchFamily="34" charset="0"/>
              </a:rPr>
              <a:t>Everlands</a:t>
            </a:r>
            <a:r>
              <a:rPr lang="en-GB" dirty="0" smtClean="0">
                <a:latin typeface="Century Gothic" panose="020B0502020202020204" pitchFamily="34" charset="0"/>
              </a:rPr>
              <a:t>, we take part in a reading challenge. Children are asked to read at home at least 5x per week on different days. </a:t>
            </a:r>
          </a:p>
          <a:p>
            <a:pPr marL="0" indent="0">
              <a:lnSpc>
                <a:spcPct val="120000"/>
              </a:lnSpc>
              <a:buNone/>
            </a:pPr>
            <a:endParaRPr lang="en-GB" dirty="0"/>
          </a:p>
        </p:txBody>
      </p:sp>
      <p:pic>
        <p:nvPicPr>
          <p:cNvPr id="4" name="Picture 3"/>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689638" y="1037332"/>
            <a:ext cx="1770794" cy="1105299"/>
          </a:xfrm>
          <a:prstGeom prst="rect">
            <a:avLst/>
          </a:prstGeom>
        </p:spPr>
      </p:pic>
      <p:graphicFrame>
        <p:nvGraphicFramePr>
          <p:cNvPr id="5" name="Table 4"/>
          <p:cNvGraphicFramePr>
            <a:graphicFrameLocks noGrp="1"/>
          </p:cNvGraphicFramePr>
          <p:nvPr>
            <p:extLst>
              <p:ext uri="{D42A27DB-BD31-4B8C-83A1-F6EECF244321}">
                <p14:modId xmlns:p14="http://schemas.microsoft.com/office/powerpoint/2010/main" val="1918323723"/>
              </p:ext>
            </p:extLst>
          </p:nvPr>
        </p:nvGraphicFramePr>
        <p:xfrm>
          <a:off x="1403648" y="3861048"/>
          <a:ext cx="6624736" cy="2399120"/>
        </p:xfrm>
        <a:graphic>
          <a:graphicData uri="http://schemas.openxmlformats.org/drawingml/2006/table">
            <a:tbl>
              <a:tblPr firstRow="1" bandRow="1">
                <a:tableStyleId>{5C22544A-7EE6-4342-B048-85BDC9FD1C3A}</a:tableStyleId>
              </a:tblPr>
              <a:tblGrid>
                <a:gridCol w="3312368">
                  <a:extLst>
                    <a:ext uri="{9D8B030D-6E8A-4147-A177-3AD203B41FA5}">
                      <a16:colId xmlns:a16="http://schemas.microsoft.com/office/drawing/2014/main" val="3699038713"/>
                    </a:ext>
                  </a:extLst>
                </a:gridCol>
                <a:gridCol w="3312368">
                  <a:extLst>
                    <a:ext uri="{9D8B030D-6E8A-4147-A177-3AD203B41FA5}">
                      <a16:colId xmlns:a16="http://schemas.microsoft.com/office/drawing/2014/main" val="3224916580"/>
                    </a:ext>
                  </a:extLst>
                </a:gridCol>
              </a:tblGrid>
              <a:tr h="364000">
                <a:tc gridSpan="2">
                  <a:txBody>
                    <a:bodyPr/>
                    <a:lstStyle/>
                    <a:p>
                      <a:pPr algn="ctr"/>
                      <a:r>
                        <a:rPr lang="en-GB" sz="1600" dirty="0" smtClean="0">
                          <a:latin typeface="Century Gothic" panose="020B0502020202020204" pitchFamily="34" charset="0"/>
                        </a:rPr>
                        <a:t>Key Stage </a:t>
                      </a:r>
                      <a:r>
                        <a:rPr lang="en-GB" sz="1600" dirty="0" smtClean="0">
                          <a:latin typeface="Century Gothic" panose="020B0502020202020204" pitchFamily="34" charset="0"/>
                        </a:rPr>
                        <a:t>2 Reading Rewards</a:t>
                      </a:r>
                      <a:endParaRPr lang="en-GB" sz="1600" dirty="0">
                        <a:latin typeface="Century Gothic" panose="020B0502020202020204" pitchFamily="34" charset="0"/>
                      </a:endParaRPr>
                    </a:p>
                  </a:txBody>
                  <a:tcPr anchor="ctr"/>
                </a:tc>
                <a:tc hMerge="1">
                  <a:txBody>
                    <a:bodyPr/>
                    <a:lstStyle/>
                    <a:p>
                      <a:endParaRPr lang="en-GB" sz="1600" dirty="0">
                        <a:latin typeface="Century Gothic" panose="020B0502020202020204" pitchFamily="34" charset="0"/>
                      </a:endParaRPr>
                    </a:p>
                  </a:txBody>
                  <a:tcPr/>
                </a:tc>
                <a:extLst>
                  <a:ext uri="{0D108BD9-81ED-4DB2-BD59-A6C34878D82A}">
                    <a16:rowId xmlns:a16="http://schemas.microsoft.com/office/drawing/2014/main" val="1984889751"/>
                  </a:ext>
                </a:extLst>
              </a:tr>
              <a:tr h="426328">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600" dirty="0" smtClean="0">
                          <a:latin typeface="Century Gothic" panose="020B0502020202020204" pitchFamily="34" charset="0"/>
                        </a:rPr>
                        <a:t>5 days a week at home in a week.</a:t>
                      </a:r>
                    </a:p>
                  </a:txBody>
                  <a:tcPr/>
                </a:tc>
                <a:tc>
                  <a:txBody>
                    <a:bodyPr/>
                    <a:lstStyle/>
                    <a:p>
                      <a:r>
                        <a:rPr lang="en-GB" sz="1600" dirty="0" smtClean="0">
                          <a:latin typeface="Century Gothic" panose="020B0502020202020204" pitchFamily="34" charset="0"/>
                        </a:rPr>
                        <a:t>Reading stamp in Learning Diary.</a:t>
                      </a:r>
                      <a:endParaRPr lang="en-GB" sz="1600" dirty="0">
                        <a:latin typeface="Century Gothic" panose="020B0502020202020204" pitchFamily="34" charset="0"/>
                      </a:endParaRPr>
                    </a:p>
                  </a:txBody>
                  <a:tcPr/>
                </a:tc>
                <a:extLst>
                  <a:ext uri="{0D108BD9-81ED-4DB2-BD59-A6C34878D82A}">
                    <a16:rowId xmlns:a16="http://schemas.microsoft.com/office/drawing/2014/main" val="783955517"/>
                  </a:ext>
                </a:extLst>
              </a:tr>
              <a:tr h="36400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600" dirty="0" smtClean="0">
                          <a:latin typeface="Century Gothic" panose="020B0502020202020204" pitchFamily="34" charset="0"/>
                        </a:rPr>
                        <a:t>11 x 5 reads per week.</a:t>
                      </a:r>
                    </a:p>
                  </a:txBody>
                  <a:tcPr/>
                </a:tc>
                <a:tc>
                  <a:txBody>
                    <a:bodyPr/>
                    <a:lstStyle/>
                    <a:p>
                      <a:r>
                        <a:rPr lang="en-GB" sz="1600" dirty="0" smtClean="0">
                          <a:latin typeface="Century Gothic" panose="020B0502020202020204" pitchFamily="34" charset="0"/>
                        </a:rPr>
                        <a:t>11 Team Points.</a:t>
                      </a:r>
                      <a:endParaRPr lang="en-GB" sz="1600" dirty="0">
                        <a:latin typeface="Century Gothic" panose="020B0502020202020204" pitchFamily="34" charset="0"/>
                      </a:endParaRPr>
                    </a:p>
                  </a:txBody>
                  <a:tcPr/>
                </a:tc>
                <a:extLst>
                  <a:ext uri="{0D108BD9-81ED-4DB2-BD59-A6C34878D82A}">
                    <a16:rowId xmlns:a16="http://schemas.microsoft.com/office/drawing/2014/main" val="819376996"/>
                  </a:ext>
                </a:extLst>
              </a:tr>
              <a:tr h="36400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600" dirty="0" smtClean="0">
                          <a:latin typeface="Century Gothic" panose="020B0502020202020204" pitchFamily="34" charset="0"/>
                        </a:rPr>
                        <a:t>22 x 5 reads per</a:t>
                      </a:r>
                      <a:r>
                        <a:rPr lang="en-GB" sz="1600" baseline="0" dirty="0" smtClean="0">
                          <a:latin typeface="Century Gothic" panose="020B0502020202020204" pitchFamily="34" charset="0"/>
                        </a:rPr>
                        <a:t> week. </a:t>
                      </a:r>
                      <a:endParaRPr lang="en-GB" sz="1600" dirty="0" smtClean="0">
                        <a:latin typeface="Century Gothic" panose="020B0502020202020204" pitchFamily="34" charset="0"/>
                      </a:endParaRPr>
                    </a:p>
                  </a:txBody>
                  <a:tcPr/>
                </a:tc>
                <a:tc>
                  <a:txBody>
                    <a:bodyPr/>
                    <a:lstStyle/>
                    <a:p>
                      <a:r>
                        <a:rPr lang="en-GB" sz="1600" dirty="0" smtClean="0">
                          <a:latin typeface="Century Gothic" panose="020B0502020202020204" pitchFamily="34" charset="0"/>
                        </a:rPr>
                        <a:t>Certificates.</a:t>
                      </a:r>
                      <a:endParaRPr lang="en-GB" sz="1600" dirty="0">
                        <a:latin typeface="Century Gothic" panose="020B0502020202020204" pitchFamily="34" charset="0"/>
                      </a:endParaRPr>
                    </a:p>
                  </a:txBody>
                  <a:tcPr/>
                </a:tc>
                <a:extLst>
                  <a:ext uri="{0D108BD9-81ED-4DB2-BD59-A6C34878D82A}">
                    <a16:rowId xmlns:a16="http://schemas.microsoft.com/office/drawing/2014/main" val="1134455711"/>
                  </a:ext>
                </a:extLst>
              </a:tr>
              <a:tr h="36400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600" dirty="0" smtClean="0">
                          <a:latin typeface="Century Gothic" panose="020B0502020202020204" pitchFamily="34" charset="0"/>
                        </a:rPr>
                        <a:t>33 x 5 reads per week. </a:t>
                      </a:r>
                    </a:p>
                  </a:txBody>
                  <a:tcPr/>
                </a:tc>
                <a:tc>
                  <a:txBody>
                    <a:bodyPr/>
                    <a:lstStyle/>
                    <a:p>
                      <a:r>
                        <a:rPr lang="en-GB" sz="1600" dirty="0" smtClean="0">
                          <a:latin typeface="Century Gothic" panose="020B0502020202020204" pitchFamily="34" charset="0"/>
                        </a:rPr>
                        <a:t>Book Prize.</a:t>
                      </a:r>
                      <a:endParaRPr lang="en-GB" sz="1600" dirty="0">
                        <a:latin typeface="Century Gothic" panose="020B0502020202020204" pitchFamily="34" charset="0"/>
                      </a:endParaRPr>
                    </a:p>
                  </a:txBody>
                  <a:tcPr/>
                </a:tc>
                <a:extLst>
                  <a:ext uri="{0D108BD9-81ED-4DB2-BD59-A6C34878D82A}">
                    <a16:rowId xmlns:a16="http://schemas.microsoft.com/office/drawing/2014/main" val="2378984319"/>
                  </a:ext>
                </a:extLst>
              </a:tr>
              <a:tr h="36400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600" dirty="0" smtClean="0">
                          <a:latin typeface="Century Gothic" panose="020B0502020202020204" pitchFamily="34" charset="0"/>
                        </a:rPr>
                        <a:t>44 x 5 reads per week. </a:t>
                      </a:r>
                    </a:p>
                  </a:txBody>
                  <a:tcPr/>
                </a:tc>
                <a:tc>
                  <a:txBody>
                    <a:bodyPr/>
                    <a:lstStyle/>
                    <a:p>
                      <a:r>
                        <a:rPr lang="en-GB" sz="1600" dirty="0" smtClean="0">
                          <a:latin typeface="Century Gothic" panose="020B0502020202020204" pitchFamily="34" charset="0"/>
                        </a:rPr>
                        <a:t>Dedicated</a:t>
                      </a:r>
                      <a:r>
                        <a:rPr lang="en-GB" sz="1600" baseline="0" dirty="0" smtClean="0">
                          <a:latin typeface="Century Gothic" panose="020B0502020202020204" pitchFamily="34" charset="0"/>
                        </a:rPr>
                        <a:t> Readers Medal.</a:t>
                      </a:r>
                      <a:endParaRPr lang="en-GB" sz="1600" dirty="0">
                        <a:latin typeface="Century Gothic" panose="020B0502020202020204" pitchFamily="34" charset="0"/>
                      </a:endParaRPr>
                    </a:p>
                  </a:txBody>
                  <a:tcPr/>
                </a:tc>
                <a:extLst>
                  <a:ext uri="{0D108BD9-81ED-4DB2-BD59-A6C34878D82A}">
                    <a16:rowId xmlns:a16="http://schemas.microsoft.com/office/drawing/2014/main" val="1415916871"/>
                  </a:ext>
                </a:extLst>
              </a:tr>
            </a:tbl>
          </a:graphicData>
        </a:graphic>
      </p:graphicFrame>
    </p:spTree>
    <p:extLst>
      <p:ext uri="{BB962C8B-B14F-4D97-AF65-F5344CB8AC3E}">
        <p14:creationId xmlns:p14="http://schemas.microsoft.com/office/powerpoint/2010/main" val="1826910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052736"/>
            <a:ext cx="8229600" cy="996720"/>
          </a:xfrm>
        </p:spPr>
        <p:txBody>
          <a:bodyPr/>
          <a:lstStyle/>
          <a:p>
            <a:pPr algn="ctr"/>
            <a:r>
              <a:rPr lang="en-GB" b="1" dirty="0" smtClean="0">
                <a:latin typeface="Century Gothic" panose="020B0502020202020204" pitchFamily="34" charset="0"/>
              </a:rPr>
              <a:t>Reading in School</a:t>
            </a:r>
            <a:endParaRPr lang="en-GB" b="1" dirty="0">
              <a:latin typeface="Century Gothic" panose="020B0502020202020204" pitchFamily="34" charset="0"/>
            </a:endParaRPr>
          </a:p>
        </p:txBody>
      </p:sp>
      <p:sp>
        <p:nvSpPr>
          <p:cNvPr id="3" name="Content Placeholder 2"/>
          <p:cNvSpPr>
            <a:spLocks noGrp="1"/>
          </p:cNvSpPr>
          <p:nvPr>
            <p:ph idx="1"/>
          </p:nvPr>
        </p:nvSpPr>
        <p:spPr>
          <a:xfrm>
            <a:off x="827584" y="2348880"/>
            <a:ext cx="7488832" cy="3816424"/>
          </a:xfrm>
        </p:spPr>
        <p:txBody>
          <a:bodyPr>
            <a:normAutofit/>
          </a:bodyPr>
          <a:lstStyle/>
          <a:p>
            <a:pPr>
              <a:lnSpc>
                <a:spcPct val="120000"/>
              </a:lnSpc>
              <a:defRPr/>
            </a:pPr>
            <a:r>
              <a:rPr lang="en-GB" sz="1800" dirty="0" smtClean="0">
                <a:latin typeface="Century Gothic" panose="020B0502020202020204" pitchFamily="34" charset="0"/>
              </a:rPr>
              <a:t>The children will be given the opportunity to independently read every day (Reading for Fun).</a:t>
            </a:r>
            <a:endParaRPr lang="en-GB" sz="1800" dirty="0">
              <a:latin typeface="Century Gothic" panose="020B0502020202020204" pitchFamily="34" charset="0"/>
            </a:endParaRPr>
          </a:p>
          <a:p>
            <a:pPr>
              <a:lnSpc>
                <a:spcPct val="120000"/>
              </a:lnSpc>
              <a:defRPr/>
            </a:pPr>
            <a:r>
              <a:rPr lang="en-GB" sz="1800" dirty="0" smtClean="0">
                <a:latin typeface="Century Gothic" panose="020B0502020202020204" pitchFamily="34" charset="0"/>
              </a:rPr>
              <a:t>We aim to teach </a:t>
            </a:r>
            <a:r>
              <a:rPr lang="en-GB" sz="1800" dirty="0">
                <a:latin typeface="Century Gothic" panose="020B0502020202020204" pitchFamily="34" charset="0"/>
              </a:rPr>
              <a:t>whole class reading </a:t>
            </a:r>
            <a:r>
              <a:rPr lang="en-GB" sz="1800" dirty="0" smtClean="0">
                <a:latin typeface="Century Gothic" panose="020B0502020202020204" pitchFamily="34" charset="0"/>
              </a:rPr>
              <a:t>at least four times a week. </a:t>
            </a:r>
          </a:p>
          <a:p>
            <a:pPr>
              <a:lnSpc>
                <a:spcPct val="120000"/>
              </a:lnSpc>
              <a:defRPr/>
            </a:pPr>
            <a:r>
              <a:rPr lang="en-GB" sz="1800" dirty="0" smtClean="0">
                <a:latin typeface="Century Gothic" panose="020B0502020202020204" pitchFamily="34" charset="0"/>
              </a:rPr>
              <a:t>In Key Stage 2, we focus on fluency and both verbal and written comprehension, and we ask that when you are reading with your child at home that you ask them lots of </a:t>
            </a:r>
            <a:r>
              <a:rPr lang="en-GB" sz="1800" dirty="0" smtClean="0">
                <a:latin typeface="Century Gothic" panose="020B0502020202020204" pitchFamily="34" charset="0"/>
              </a:rPr>
              <a:t>questions. </a:t>
            </a:r>
            <a:endParaRPr lang="en-GB" sz="1800" dirty="0" smtClean="0">
              <a:latin typeface="Century Gothic" panose="020B0502020202020204" pitchFamily="34" charset="0"/>
            </a:endParaRPr>
          </a:p>
          <a:p>
            <a:pPr>
              <a:lnSpc>
                <a:spcPct val="120000"/>
              </a:lnSpc>
              <a:defRPr/>
            </a:pPr>
            <a:r>
              <a:rPr lang="en-GB" sz="1800" dirty="0" smtClean="0">
                <a:latin typeface="Century Gothic" panose="020B0502020202020204" pitchFamily="34" charset="0"/>
              </a:rPr>
              <a:t>All classes will aim to read to the children at least once per day.  </a:t>
            </a:r>
          </a:p>
          <a:p>
            <a:pPr>
              <a:lnSpc>
                <a:spcPct val="120000"/>
              </a:lnSpc>
              <a:defRPr/>
            </a:pPr>
            <a:endParaRPr lang="en-GB" sz="1800" dirty="0" smtClean="0">
              <a:latin typeface="SassoonPrimaryInfant" pitchFamily="2" charset="0"/>
            </a:endParaRPr>
          </a:p>
        </p:txBody>
      </p:sp>
      <p:pic>
        <p:nvPicPr>
          <p:cNvPr id="4" name="Picture 3"/>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660232" y="1142971"/>
            <a:ext cx="1787415" cy="1115674"/>
          </a:xfrm>
          <a:prstGeom prst="rect">
            <a:avLst/>
          </a:prstGeom>
        </p:spPr>
      </p:pic>
    </p:spTree>
    <p:extLst>
      <p:ext uri="{BB962C8B-B14F-4D97-AF65-F5344CB8AC3E}">
        <p14:creationId xmlns:p14="http://schemas.microsoft.com/office/powerpoint/2010/main" val="3583631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071870"/>
            <a:ext cx="8229600" cy="1143000"/>
          </a:xfrm>
        </p:spPr>
        <p:txBody>
          <a:bodyPr/>
          <a:lstStyle/>
          <a:p>
            <a:pPr algn="ctr"/>
            <a:r>
              <a:rPr lang="en-GB" b="1" dirty="0" smtClean="0">
                <a:latin typeface="Century Gothic" panose="020B0502020202020204" pitchFamily="34" charset="0"/>
              </a:rPr>
              <a:t>Promoting Independence</a:t>
            </a:r>
            <a:endParaRPr lang="en-GB" b="1" dirty="0">
              <a:latin typeface="Century Gothic" panose="020B0502020202020204" pitchFamily="34" charset="0"/>
            </a:endParaRPr>
          </a:p>
        </p:txBody>
      </p:sp>
      <p:sp>
        <p:nvSpPr>
          <p:cNvPr id="3" name="Content Placeholder 2"/>
          <p:cNvSpPr>
            <a:spLocks noGrp="1"/>
          </p:cNvSpPr>
          <p:nvPr>
            <p:ph idx="1"/>
          </p:nvPr>
        </p:nvSpPr>
        <p:spPr>
          <a:xfrm>
            <a:off x="827584" y="2492896"/>
            <a:ext cx="7416824" cy="3669040"/>
          </a:xfrm>
        </p:spPr>
        <p:txBody>
          <a:bodyPr>
            <a:noAutofit/>
          </a:bodyPr>
          <a:lstStyle/>
          <a:p>
            <a:pPr marL="0" indent="0" fontAlgn="base">
              <a:buNone/>
            </a:pPr>
            <a:r>
              <a:rPr lang="en-US" sz="2000" dirty="0" smtClean="0">
                <a:latin typeface="Century Gothic" panose="020B0502020202020204" pitchFamily="34" charset="0"/>
              </a:rPr>
              <a:t>In </a:t>
            </a:r>
            <a:r>
              <a:rPr lang="en-US" sz="2000" dirty="0">
                <a:latin typeface="Century Gothic" panose="020B0502020202020204" pitchFamily="34" charset="0"/>
              </a:rPr>
              <a:t>all lessons we try to ensure children take responsibility for their </a:t>
            </a:r>
            <a:r>
              <a:rPr lang="en-US" sz="2000" dirty="0" smtClean="0">
                <a:latin typeface="Century Gothic" panose="020B0502020202020204" pitchFamily="34" charset="0"/>
              </a:rPr>
              <a:t>learning. We aim to promote independence in a variety of ways in the classroom, including:</a:t>
            </a:r>
          </a:p>
          <a:p>
            <a:pPr marL="0" indent="0" fontAlgn="base">
              <a:buNone/>
            </a:pPr>
            <a:endParaRPr lang="en-US" sz="2000" dirty="0">
              <a:latin typeface="Century Gothic" panose="020B0502020202020204" pitchFamily="34" charset="0"/>
            </a:endParaRPr>
          </a:p>
          <a:p>
            <a:pPr fontAlgn="base"/>
            <a:r>
              <a:rPr lang="en-US" sz="2000" dirty="0">
                <a:latin typeface="Century Gothic" panose="020B0502020202020204" pitchFamily="34" charset="0"/>
              </a:rPr>
              <a:t>Working walls</a:t>
            </a:r>
          </a:p>
          <a:p>
            <a:pPr fontAlgn="base"/>
            <a:r>
              <a:rPr lang="en-US" sz="2000" dirty="0" smtClean="0">
                <a:latin typeface="Century Gothic" panose="020B0502020202020204" pitchFamily="34" charset="0"/>
              </a:rPr>
              <a:t>Access to </a:t>
            </a:r>
            <a:r>
              <a:rPr lang="en-US" sz="2000" dirty="0">
                <a:latin typeface="Century Gothic" panose="020B0502020202020204" pitchFamily="34" charset="0"/>
              </a:rPr>
              <a:t>equipment and </a:t>
            </a:r>
            <a:r>
              <a:rPr lang="en-US" sz="2000" dirty="0" smtClean="0">
                <a:latin typeface="Century Gothic" panose="020B0502020202020204" pitchFamily="34" charset="0"/>
              </a:rPr>
              <a:t>concrete resources</a:t>
            </a:r>
            <a:endParaRPr lang="en-US" sz="2000" dirty="0" smtClean="0">
              <a:latin typeface="Century Gothic" panose="020B0502020202020204" pitchFamily="34" charset="0"/>
            </a:endParaRPr>
          </a:p>
          <a:p>
            <a:pPr fontAlgn="base"/>
            <a:r>
              <a:rPr lang="en-US" sz="2000" dirty="0" smtClean="0">
                <a:latin typeface="Century Gothic" panose="020B0502020202020204" pitchFamily="34" charset="0"/>
              </a:rPr>
              <a:t>Word mats</a:t>
            </a:r>
          </a:p>
          <a:p>
            <a:pPr fontAlgn="base"/>
            <a:r>
              <a:rPr lang="en-US" sz="2000" dirty="0" smtClean="0">
                <a:latin typeface="Century Gothic" panose="020B0502020202020204" pitchFamily="34" charset="0"/>
              </a:rPr>
              <a:t>Peer assessment</a:t>
            </a:r>
            <a:endParaRPr lang="en-US" sz="2000" dirty="0">
              <a:latin typeface="Century Gothic" panose="020B0502020202020204" pitchFamily="34" charset="0"/>
            </a:endParaRPr>
          </a:p>
        </p:txBody>
      </p:sp>
      <p:pic>
        <p:nvPicPr>
          <p:cNvPr id="2050" name="Picture 2" descr="Image result for boy writing clip ar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6838340" y="4725144"/>
            <a:ext cx="1622091" cy="14713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9654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1138010"/>
            <a:ext cx="8229600" cy="749451"/>
          </a:xfrm>
        </p:spPr>
        <p:txBody>
          <a:bodyPr>
            <a:noAutofit/>
          </a:bodyPr>
          <a:lstStyle/>
          <a:p>
            <a:pPr algn="ctr"/>
            <a:r>
              <a:rPr lang="en-GB" sz="4000" b="1" dirty="0" smtClean="0">
                <a:latin typeface="Century Gothic" panose="020B0502020202020204" pitchFamily="34" charset="0"/>
              </a:rPr>
              <a:t>Happy learners make great progress!</a:t>
            </a:r>
            <a:endParaRPr lang="en-GB" sz="4000" b="1" dirty="0">
              <a:latin typeface="Century Gothic" panose="020B0502020202020204" pitchFamily="34" charset="0"/>
            </a:endParaRPr>
          </a:p>
        </p:txBody>
      </p:sp>
      <p:sp>
        <p:nvSpPr>
          <p:cNvPr id="3" name="Content Placeholder 2"/>
          <p:cNvSpPr>
            <a:spLocks noGrp="1"/>
          </p:cNvSpPr>
          <p:nvPr>
            <p:ph idx="1"/>
          </p:nvPr>
        </p:nvSpPr>
        <p:spPr>
          <a:xfrm>
            <a:off x="746287" y="2492896"/>
            <a:ext cx="7687950" cy="4173096"/>
          </a:xfrm>
        </p:spPr>
        <p:txBody>
          <a:bodyPr>
            <a:noAutofit/>
          </a:bodyPr>
          <a:lstStyle/>
          <a:p>
            <a:pPr marL="0" indent="0" fontAlgn="base">
              <a:buNone/>
            </a:pPr>
            <a:r>
              <a:rPr lang="en-US" sz="2000" dirty="0" smtClean="0">
                <a:latin typeface="Century Gothic" panose="020B0502020202020204" pitchFamily="34" charset="0"/>
              </a:rPr>
              <a:t>Various activities throughout the school day focus on promoting the children’s wellbeing and allowing them to reflect on their learning, relationships and feelings for example:</a:t>
            </a:r>
          </a:p>
          <a:p>
            <a:pPr marL="0" indent="0" algn="just" fontAlgn="base">
              <a:buNone/>
            </a:pPr>
            <a:endParaRPr lang="en-US" sz="2000" dirty="0" smtClean="0">
              <a:latin typeface="Century Gothic" panose="020B0502020202020204" pitchFamily="34" charset="0"/>
            </a:endParaRPr>
          </a:p>
          <a:p>
            <a:pPr algn="just" fontAlgn="base"/>
            <a:r>
              <a:rPr lang="en-US" sz="2000" dirty="0" smtClean="0">
                <a:latin typeface="Century Gothic" panose="020B0502020202020204" pitchFamily="34" charset="0"/>
              </a:rPr>
              <a:t>Worry </a:t>
            </a:r>
            <a:r>
              <a:rPr lang="en-US" sz="2000" dirty="0">
                <a:latin typeface="Century Gothic" panose="020B0502020202020204" pitchFamily="34" charset="0"/>
              </a:rPr>
              <a:t>boxes</a:t>
            </a:r>
          </a:p>
          <a:p>
            <a:pPr algn="just" fontAlgn="base"/>
            <a:r>
              <a:rPr lang="en-US" sz="2000" dirty="0" smtClean="0">
                <a:latin typeface="Century Gothic" panose="020B0502020202020204" pitchFamily="34" charset="0"/>
              </a:rPr>
              <a:t>PSHE lessons</a:t>
            </a:r>
          </a:p>
          <a:p>
            <a:pPr algn="just" fontAlgn="base"/>
            <a:r>
              <a:rPr lang="en-US" sz="2000" dirty="0" smtClean="0">
                <a:latin typeface="Century Gothic" panose="020B0502020202020204" pitchFamily="34" charset="0"/>
              </a:rPr>
              <a:t>Assemblies</a:t>
            </a:r>
            <a:endParaRPr lang="en-US" sz="2000" dirty="0">
              <a:latin typeface="Century Gothic" panose="020B0502020202020204" pitchFamily="34" charset="0"/>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83907" y="4725144"/>
            <a:ext cx="3650330" cy="1335413"/>
          </a:xfrm>
          <a:prstGeom prst="rect">
            <a:avLst/>
          </a:prstGeom>
        </p:spPr>
      </p:pic>
    </p:spTree>
    <p:extLst>
      <p:ext uri="{BB962C8B-B14F-4D97-AF65-F5344CB8AC3E}">
        <p14:creationId xmlns:p14="http://schemas.microsoft.com/office/powerpoint/2010/main" val="2220716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7564" y="1134344"/>
            <a:ext cx="8229600" cy="1152129"/>
          </a:xfrm>
        </p:spPr>
        <p:txBody>
          <a:bodyPr/>
          <a:lstStyle/>
          <a:p>
            <a:pPr algn="ctr"/>
            <a:r>
              <a:rPr lang="en-GB" b="1" dirty="0" smtClean="0">
                <a:latin typeface="Century Gothic" panose="020B0502020202020204" pitchFamily="34" charset="0"/>
              </a:rPr>
              <a:t>Spellings</a:t>
            </a:r>
            <a:endParaRPr lang="en-GB" b="1" dirty="0">
              <a:latin typeface="Century Gothic" panose="020B0502020202020204" pitchFamily="34" charset="0"/>
            </a:endParaRPr>
          </a:p>
        </p:txBody>
      </p:sp>
      <p:sp>
        <p:nvSpPr>
          <p:cNvPr id="3" name="Content Placeholder 2"/>
          <p:cNvSpPr>
            <a:spLocks noGrp="1"/>
          </p:cNvSpPr>
          <p:nvPr>
            <p:ph idx="1"/>
          </p:nvPr>
        </p:nvSpPr>
        <p:spPr>
          <a:xfrm>
            <a:off x="899592" y="2420888"/>
            <a:ext cx="7725544" cy="2150640"/>
          </a:xfrm>
        </p:spPr>
        <p:txBody>
          <a:bodyPr>
            <a:normAutofit/>
          </a:bodyPr>
          <a:lstStyle/>
          <a:p>
            <a:pPr>
              <a:lnSpc>
                <a:spcPct val="120000"/>
              </a:lnSpc>
            </a:pPr>
            <a:r>
              <a:rPr lang="en-GB" dirty="0" smtClean="0">
                <a:latin typeface="Century Gothic" panose="020B0502020202020204" pitchFamily="34" charset="0"/>
              </a:rPr>
              <a:t>We actively try to teach spelling through focusing on sounds and word structure. Part of the school day is designated for this instead of ‘Look Cover Write Check’ sheets going home.  </a:t>
            </a:r>
          </a:p>
        </p:txBody>
      </p:sp>
      <p:pic>
        <p:nvPicPr>
          <p:cNvPr id="4" name="Picture 3" descr="Strathcona Beekeepers: The Beekeepers' Library"/>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85615" y="836712"/>
            <a:ext cx="1152128" cy="1449761"/>
          </a:xfrm>
          <a:prstGeom prst="rect">
            <a:avLst/>
          </a:prstGeom>
        </p:spPr>
      </p:pic>
    </p:spTree>
    <p:extLst>
      <p:ext uri="{BB962C8B-B14F-4D97-AF65-F5344CB8AC3E}">
        <p14:creationId xmlns:p14="http://schemas.microsoft.com/office/powerpoint/2010/main" val="1554877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8942" y="913284"/>
            <a:ext cx="8229600" cy="1143000"/>
          </a:xfrm>
        </p:spPr>
        <p:txBody>
          <a:bodyPr/>
          <a:lstStyle/>
          <a:p>
            <a:pPr algn="ctr"/>
            <a:r>
              <a:rPr lang="en-GB" b="1" dirty="0" smtClean="0">
                <a:latin typeface="Century Gothic" panose="020B0502020202020204" pitchFamily="34" charset="0"/>
              </a:rPr>
              <a:t>Learning Online</a:t>
            </a:r>
            <a:endParaRPr lang="en-GB" b="1" dirty="0">
              <a:latin typeface="Century Gothic" panose="020B0502020202020204" pitchFamily="34" charset="0"/>
            </a:endParaRPr>
          </a:p>
        </p:txBody>
      </p:sp>
      <p:sp>
        <p:nvSpPr>
          <p:cNvPr id="3" name="Content Placeholder 2"/>
          <p:cNvSpPr>
            <a:spLocks noGrp="1"/>
          </p:cNvSpPr>
          <p:nvPr>
            <p:ph idx="1"/>
          </p:nvPr>
        </p:nvSpPr>
        <p:spPr>
          <a:xfrm>
            <a:off x="750962" y="2564904"/>
            <a:ext cx="7565561" cy="3168352"/>
          </a:xfrm>
        </p:spPr>
        <p:txBody>
          <a:bodyPr>
            <a:normAutofit/>
          </a:bodyPr>
          <a:lstStyle/>
          <a:p>
            <a:pPr algn="just">
              <a:lnSpc>
                <a:spcPct val="120000"/>
              </a:lnSpc>
            </a:pPr>
            <a:r>
              <a:rPr lang="en-GB" sz="2000" dirty="0" smtClean="0">
                <a:latin typeface="Century Gothic" panose="020B0502020202020204" pitchFamily="34" charset="0"/>
              </a:rPr>
              <a:t>The school subscribes to several online learning providers: Purple Mash and </a:t>
            </a:r>
            <a:r>
              <a:rPr lang="en-GB" sz="2000" i="1" dirty="0" err="1" smtClean="0">
                <a:latin typeface="Century Gothic" panose="020B0502020202020204" pitchFamily="34" charset="0"/>
              </a:rPr>
              <a:t>Mangahigh</a:t>
            </a:r>
            <a:r>
              <a:rPr lang="en-GB" sz="2000" dirty="0" smtClean="0">
                <a:latin typeface="Century Gothic" panose="020B0502020202020204" pitchFamily="34" charset="0"/>
              </a:rPr>
              <a:t>.</a:t>
            </a:r>
          </a:p>
          <a:p>
            <a:pPr algn="just">
              <a:lnSpc>
                <a:spcPct val="120000"/>
              </a:lnSpc>
            </a:pPr>
            <a:r>
              <a:rPr lang="en-GB" sz="2000" dirty="0" smtClean="0">
                <a:latin typeface="Century Gothic" panose="020B0502020202020204" pitchFamily="34" charset="0"/>
              </a:rPr>
              <a:t>Children can access these at home at any time; there are lots of fun games and activities to support your child’s learning.</a:t>
            </a:r>
          </a:p>
          <a:p>
            <a:pPr algn="just">
              <a:lnSpc>
                <a:spcPct val="120000"/>
              </a:lnSpc>
            </a:pPr>
            <a:r>
              <a:rPr lang="en-GB" sz="2000" dirty="0" smtClean="0">
                <a:latin typeface="Century Gothic" panose="020B0502020202020204" pitchFamily="34" charset="0"/>
              </a:rPr>
              <a:t>A personal log-in and password for these online resources will be added to </a:t>
            </a:r>
            <a:r>
              <a:rPr lang="en-GB" sz="2000" b="1" dirty="0" smtClean="0">
                <a:latin typeface="Century Gothic" panose="020B0502020202020204" pitchFamily="34" charset="0"/>
              </a:rPr>
              <a:t>the front of your child’s planner</a:t>
            </a:r>
            <a:r>
              <a:rPr lang="en-GB" sz="2000" dirty="0" smtClean="0">
                <a:latin typeface="Century Gothic" panose="020B0502020202020204" pitchFamily="34" charset="0"/>
              </a:rPr>
              <a:t>.</a:t>
            </a:r>
          </a:p>
          <a:p>
            <a:pPr marL="0" indent="0" algn="just">
              <a:lnSpc>
                <a:spcPct val="120000"/>
              </a:lnSpc>
              <a:buNone/>
            </a:pPr>
            <a:endParaRPr lang="en-GB" dirty="0" smtClean="0">
              <a:latin typeface="SassoonPrimaryInfant" pitchFamily="2" charset="0"/>
            </a:endParaRPr>
          </a:p>
          <a:p>
            <a:pPr algn="just">
              <a:lnSpc>
                <a:spcPct val="120000"/>
              </a:lnSpc>
            </a:pPr>
            <a:endParaRPr lang="en-GB" dirty="0" smtClean="0">
              <a:latin typeface="SassoonPrimaryInfant" pitchFamily="2" charset="0"/>
            </a:endParaRPr>
          </a:p>
        </p:txBody>
      </p:sp>
      <p:pic>
        <p:nvPicPr>
          <p:cNvPr id="4" name="Picture 3" descr="Now &amp; then by Nica | Welcome to Junior 2 2014"/>
          <p:cNvPicPr>
            <a:picLocks noChangeAspect="1"/>
          </p:cNvPicPr>
          <p:nvPr/>
        </p:nvPicPr>
        <p:blipFill rotWithShape="1">
          <a:blip r:embed="rId2" cstate="print">
            <a:extLst>
              <a:ext uri="{28A0092B-C50C-407E-A947-70E740481C1C}">
                <a14:useLocalDpi xmlns:a14="http://schemas.microsoft.com/office/drawing/2010/main" val="0"/>
              </a:ext>
            </a:extLst>
          </a:blip>
          <a:srcRect b="5450"/>
          <a:stretch/>
        </p:blipFill>
        <p:spPr>
          <a:xfrm>
            <a:off x="7524328" y="1160748"/>
            <a:ext cx="652793" cy="648072"/>
          </a:xfrm>
          <a:prstGeom prst="rect">
            <a:avLst/>
          </a:prstGeom>
        </p:spPr>
      </p:pic>
    </p:spTree>
    <p:extLst>
      <p:ext uri="{BB962C8B-B14F-4D97-AF65-F5344CB8AC3E}">
        <p14:creationId xmlns:p14="http://schemas.microsoft.com/office/powerpoint/2010/main" val="1475984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76866" y="915337"/>
            <a:ext cx="6798734" cy="857479"/>
          </a:xfrm>
        </p:spPr>
        <p:txBody>
          <a:bodyPr/>
          <a:lstStyle/>
          <a:p>
            <a:pPr algn="ctr"/>
            <a:r>
              <a:rPr lang="en-GB" b="1" dirty="0" smtClean="0">
                <a:latin typeface="SassoonPrimaryInfant" pitchFamily="2" charset="0"/>
              </a:rPr>
              <a:t>P.E</a:t>
            </a:r>
            <a:r>
              <a:rPr lang="en-GB" dirty="0" smtClean="0"/>
              <a:t>.</a:t>
            </a:r>
            <a:endParaRPr lang="en-GB" dirty="0"/>
          </a:p>
        </p:txBody>
      </p:sp>
      <p:sp>
        <p:nvSpPr>
          <p:cNvPr id="3" name="Content Placeholder 2"/>
          <p:cNvSpPr>
            <a:spLocks noGrp="1"/>
          </p:cNvSpPr>
          <p:nvPr>
            <p:ph idx="1"/>
          </p:nvPr>
        </p:nvSpPr>
        <p:spPr>
          <a:xfrm>
            <a:off x="755576" y="2492896"/>
            <a:ext cx="7848872" cy="3744416"/>
          </a:xfrm>
        </p:spPr>
        <p:txBody>
          <a:bodyPr>
            <a:normAutofit fontScale="47500" lnSpcReduction="20000"/>
          </a:bodyPr>
          <a:lstStyle/>
          <a:p>
            <a:pPr marL="0" indent="0">
              <a:lnSpc>
                <a:spcPct val="120000"/>
              </a:lnSpc>
              <a:buNone/>
            </a:pPr>
            <a:r>
              <a:rPr lang="en-GB" sz="3400" dirty="0" smtClean="0">
                <a:latin typeface="Century Gothic" panose="020B0502020202020204" pitchFamily="34" charset="0"/>
              </a:rPr>
              <a:t>Swimming is on a </a:t>
            </a:r>
            <a:r>
              <a:rPr lang="en-GB" sz="3400" b="1" dirty="0" smtClean="0">
                <a:latin typeface="Century Gothic" panose="020B0502020202020204" pitchFamily="34" charset="0"/>
              </a:rPr>
              <a:t>Tuesday afternoon </a:t>
            </a:r>
            <a:r>
              <a:rPr lang="en-GB" sz="3400" dirty="0" smtClean="0">
                <a:latin typeface="Century Gothic" panose="020B0502020202020204" pitchFamily="34" charset="0"/>
              </a:rPr>
              <a:t>each week. Year 6, 5 and </a:t>
            </a:r>
            <a:r>
              <a:rPr lang="en-GB" sz="3400" dirty="0" smtClean="0">
                <a:latin typeface="Century Gothic" panose="020B0502020202020204" pitchFamily="34" charset="0"/>
              </a:rPr>
              <a:t>4 are </a:t>
            </a:r>
            <a:r>
              <a:rPr lang="en-GB" sz="3400" dirty="0" smtClean="0">
                <a:latin typeface="Century Gothic" panose="020B0502020202020204" pitchFamily="34" charset="0"/>
              </a:rPr>
              <a:t>swimming in term 1 &amp; 2. Year 3 will learn in term 3-4</a:t>
            </a:r>
            <a:endParaRPr lang="en-GB" sz="3400" dirty="0">
              <a:latin typeface="Century Gothic" panose="020B0502020202020204" pitchFamily="34" charset="0"/>
            </a:endParaRPr>
          </a:p>
          <a:p>
            <a:pPr marL="0" indent="0">
              <a:lnSpc>
                <a:spcPct val="120000"/>
              </a:lnSpc>
              <a:buNone/>
            </a:pPr>
            <a:r>
              <a:rPr lang="en-GB" sz="3400" b="1" dirty="0" smtClean="0">
                <a:latin typeface="Century Gothic" panose="020B0502020202020204" pitchFamily="34" charset="0"/>
              </a:rPr>
              <a:t>P.E. </a:t>
            </a:r>
            <a:r>
              <a:rPr lang="en-GB" sz="3400" b="1" dirty="0">
                <a:latin typeface="Century Gothic" panose="020B0502020202020204" pitchFamily="34" charset="0"/>
              </a:rPr>
              <a:t>k</a:t>
            </a:r>
            <a:r>
              <a:rPr lang="en-GB" sz="3400" b="1" dirty="0" smtClean="0">
                <a:latin typeface="Century Gothic" panose="020B0502020202020204" pitchFamily="34" charset="0"/>
              </a:rPr>
              <a:t>it: </a:t>
            </a:r>
          </a:p>
          <a:p>
            <a:pPr>
              <a:lnSpc>
                <a:spcPct val="120000"/>
              </a:lnSpc>
            </a:pPr>
            <a:r>
              <a:rPr lang="en-GB" sz="3400" dirty="0" smtClean="0">
                <a:latin typeface="Century Gothic" panose="020B0502020202020204" pitchFamily="34" charset="0"/>
              </a:rPr>
              <a:t>Indoor kit: Plain blue or black sweatshirt and jogging bottoms.</a:t>
            </a:r>
          </a:p>
          <a:p>
            <a:pPr>
              <a:lnSpc>
                <a:spcPct val="120000"/>
              </a:lnSpc>
            </a:pPr>
            <a:r>
              <a:rPr lang="en-GB" sz="3400" dirty="0" smtClean="0">
                <a:latin typeface="Century Gothic" panose="020B0502020202020204" pitchFamily="34" charset="0"/>
              </a:rPr>
              <a:t>Plain black or blue shorts.</a:t>
            </a:r>
          </a:p>
          <a:p>
            <a:pPr>
              <a:lnSpc>
                <a:spcPct val="120000"/>
              </a:lnSpc>
            </a:pPr>
            <a:r>
              <a:rPr lang="en-GB" sz="3400" dirty="0" smtClean="0">
                <a:latin typeface="Century Gothic" panose="020B0502020202020204" pitchFamily="34" charset="0"/>
              </a:rPr>
              <a:t>Plain t-shirt of your child’s house colour.</a:t>
            </a:r>
          </a:p>
          <a:p>
            <a:pPr>
              <a:lnSpc>
                <a:spcPct val="120000"/>
              </a:lnSpc>
            </a:pPr>
            <a:r>
              <a:rPr lang="en-GB" sz="3400" dirty="0" smtClean="0">
                <a:latin typeface="Century Gothic" panose="020B0502020202020204" pitchFamily="34" charset="0"/>
              </a:rPr>
              <a:t>Trainers for P.E.</a:t>
            </a:r>
          </a:p>
          <a:p>
            <a:pPr>
              <a:lnSpc>
                <a:spcPct val="120000"/>
              </a:lnSpc>
            </a:pPr>
            <a:r>
              <a:rPr lang="en-GB" sz="3400" dirty="0" smtClean="0">
                <a:latin typeface="Century Gothic" panose="020B0502020202020204" pitchFamily="34" charset="0"/>
              </a:rPr>
              <a:t>We would ask that children do not wear multi-coloured, sparkly or fashion items for their PE lessons. </a:t>
            </a:r>
          </a:p>
          <a:p>
            <a:pPr>
              <a:lnSpc>
                <a:spcPct val="120000"/>
              </a:lnSpc>
            </a:pPr>
            <a:r>
              <a:rPr lang="en-GB" sz="3400" dirty="0" smtClean="0">
                <a:latin typeface="Century Gothic" panose="020B0502020202020204" pitchFamily="34" charset="0"/>
              </a:rPr>
              <a:t>Earrings: Studs only. </a:t>
            </a:r>
            <a:endParaRPr lang="en-GB" sz="3400" dirty="0">
              <a:latin typeface="Century Gothic" panose="020B0502020202020204" pitchFamily="34" charset="0"/>
            </a:endParaRPr>
          </a:p>
        </p:txBody>
      </p:sp>
      <p:pic>
        <p:nvPicPr>
          <p:cNvPr id="6146" name="Picture 2" descr="C:\Users\staff29.OXHEY\AppData\Local\Microsoft\Windows\Temporary Internet Files\Content.IE5\O8JIM0P9\sports_kids[1].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4208" y="781874"/>
            <a:ext cx="2016224" cy="9909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3040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5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fade">
                                      <p:cBhvr>
                                        <p:cTn id="47"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76601" y="620688"/>
            <a:ext cx="6798734" cy="878436"/>
          </a:xfrm>
        </p:spPr>
        <p:txBody>
          <a:bodyPr/>
          <a:lstStyle/>
          <a:p>
            <a:r>
              <a:rPr lang="en-GB" dirty="0" smtClean="0">
                <a:latin typeface="Century Gothic" panose="020B0502020202020204" pitchFamily="34" charset="0"/>
              </a:rPr>
              <a:t>Behaviour</a:t>
            </a:r>
            <a:endParaRPr lang="en-GB" dirty="0">
              <a:latin typeface="Century Gothic" panose="020B0502020202020204" pitchFamily="34" charset="0"/>
            </a:endParaRPr>
          </a:p>
        </p:txBody>
      </p:sp>
      <p:pic>
        <p:nvPicPr>
          <p:cNvPr id="4" name="Content Placeholder 3"/>
          <p:cNvPicPr>
            <a:picLocks noGrp="1" noChangeAspect="1"/>
          </p:cNvPicPr>
          <p:nvPr>
            <p:ph idx="1"/>
          </p:nvPr>
        </p:nvPicPr>
        <p:blipFill>
          <a:blip r:embed="rId2"/>
          <a:stretch>
            <a:fillRect/>
          </a:stretch>
        </p:blipFill>
        <p:spPr>
          <a:xfrm>
            <a:off x="2843808" y="1412776"/>
            <a:ext cx="3615720" cy="4800181"/>
          </a:xfrm>
          <a:prstGeom prst="rect">
            <a:avLst/>
          </a:prstGeom>
        </p:spPr>
      </p:pic>
    </p:spTree>
    <p:extLst>
      <p:ext uri="{BB962C8B-B14F-4D97-AF65-F5344CB8AC3E}">
        <p14:creationId xmlns:p14="http://schemas.microsoft.com/office/powerpoint/2010/main" val="1145627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latin typeface="Century Gothic" panose="020B0502020202020204" pitchFamily="34" charset="0"/>
              </a:rPr>
              <a:t>We have 2 key principles at Cam Everlands</a:t>
            </a:r>
            <a:endParaRPr lang="en-GB" dirty="0">
              <a:latin typeface="Century Gothic" panose="020B0502020202020204" pitchFamily="34" charset="0"/>
            </a:endParaRPr>
          </a:p>
        </p:txBody>
      </p:sp>
      <p:sp>
        <p:nvSpPr>
          <p:cNvPr id="3" name="Content Placeholder 2"/>
          <p:cNvSpPr>
            <a:spLocks noGrp="1"/>
          </p:cNvSpPr>
          <p:nvPr>
            <p:ph idx="1"/>
          </p:nvPr>
        </p:nvSpPr>
        <p:spPr>
          <a:xfrm>
            <a:off x="533400" y="4279323"/>
            <a:ext cx="7981950" cy="1093893"/>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a:normAutofit fontScale="85000" lnSpcReduction="10000"/>
          </a:bodyPr>
          <a:lstStyle/>
          <a:p>
            <a:pPr marL="342900" lvl="1" indent="0" algn="ctr">
              <a:buNone/>
            </a:pPr>
            <a:r>
              <a:rPr lang="en-GB" sz="3300" dirty="0">
                <a:latin typeface="Century Gothic" panose="020B0502020202020204" pitchFamily="34" charset="0"/>
              </a:rPr>
              <a:t>Everyone has the right to learn and teach free from the disruption of </a:t>
            </a:r>
            <a:r>
              <a:rPr lang="en-GB" sz="3300" dirty="0" smtClean="0">
                <a:latin typeface="Century Gothic" panose="020B0502020202020204" pitchFamily="34" charset="0"/>
              </a:rPr>
              <a:t>others</a:t>
            </a:r>
            <a:endParaRPr lang="en-GB" sz="3300" dirty="0">
              <a:latin typeface="Century Gothic" panose="020B0502020202020204" pitchFamily="34" charset="0"/>
            </a:endParaRPr>
          </a:p>
        </p:txBody>
      </p:sp>
      <p:sp>
        <p:nvSpPr>
          <p:cNvPr id="4" name="Rounded Rectangle 3"/>
          <p:cNvSpPr/>
          <p:nvPr/>
        </p:nvSpPr>
        <p:spPr>
          <a:xfrm>
            <a:off x="533400" y="2558058"/>
            <a:ext cx="7981950" cy="128847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latin typeface="Century Gothic" panose="020B0502020202020204" pitchFamily="34" charset="0"/>
              </a:rPr>
              <a:t>Everyone has the right to feel safe, valued and respected </a:t>
            </a:r>
          </a:p>
        </p:txBody>
      </p:sp>
    </p:spTree>
    <p:extLst>
      <p:ext uri="{BB962C8B-B14F-4D97-AF65-F5344CB8AC3E}">
        <p14:creationId xmlns:p14="http://schemas.microsoft.com/office/powerpoint/2010/main" val="894503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fade">
                                      <p:cBhvr>
                                        <p:cTn id="12" dur="500"/>
                                        <p:tgtEl>
                                          <p:spTgt spid="3">
                                            <p:bg/>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latin typeface="Century Gothic" panose="020B0502020202020204" pitchFamily="34" charset="0"/>
              </a:rPr>
              <a:t>This means…</a:t>
            </a:r>
            <a:endParaRPr lang="en-GB" sz="3600" dirty="0">
              <a:latin typeface="Century Gothic" panose="020B0502020202020204" pitchFamily="34" charset="0"/>
            </a:endParaRPr>
          </a:p>
        </p:txBody>
      </p:sp>
      <p:sp>
        <p:nvSpPr>
          <p:cNvPr id="3" name="Content Placeholder 2"/>
          <p:cNvSpPr>
            <a:spLocks noGrp="1"/>
          </p:cNvSpPr>
          <p:nvPr>
            <p:ph idx="1"/>
          </p:nvPr>
        </p:nvSpPr>
        <p:spPr>
          <a:xfrm>
            <a:off x="533400" y="4279323"/>
            <a:ext cx="7981950" cy="1210649"/>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a:normAutofit/>
          </a:bodyPr>
          <a:lstStyle/>
          <a:p>
            <a:pPr marL="342900" lvl="1" indent="0">
              <a:buNone/>
            </a:pPr>
            <a:r>
              <a:rPr lang="en-GB" sz="3000" b="1" u="sng" dirty="0">
                <a:latin typeface="Century Gothic" panose="020B0502020202020204" pitchFamily="34" charset="0"/>
              </a:rPr>
              <a:t>Nobody</a:t>
            </a:r>
            <a:r>
              <a:rPr lang="en-GB" sz="3000" dirty="0">
                <a:latin typeface="Century Gothic" panose="020B0502020202020204" pitchFamily="34" charset="0"/>
              </a:rPr>
              <a:t> has the right to stop anyone else learn or teach by being disruptive</a:t>
            </a:r>
          </a:p>
          <a:p>
            <a:pPr marL="0" indent="0">
              <a:buNone/>
            </a:pPr>
            <a:endParaRPr lang="en-GB" sz="1800" dirty="0"/>
          </a:p>
        </p:txBody>
      </p:sp>
      <p:sp>
        <p:nvSpPr>
          <p:cNvPr id="4" name="Rounded Rectangle 3"/>
          <p:cNvSpPr/>
          <p:nvPr/>
        </p:nvSpPr>
        <p:spPr>
          <a:xfrm>
            <a:off x="533400" y="2558058"/>
            <a:ext cx="7981950" cy="128847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u="sng" dirty="0">
                <a:latin typeface="Century Gothic" panose="020B0502020202020204" pitchFamily="34" charset="0"/>
              </a:rPr>
              <a:t>Nobody</a:t>
            </a:r>
            <a:r>
              <a:rPr lang="en-GB" sz="2800" dirty="0">
                <a:latin typeface="Century Gothic" panose="020B0502020202020204" pitchFamily="34" charset="0"/>
              </a:rPr>
              <a:t> has the right to make anyone else feel unsafe, not valued or disrespected </a:t>
            </a:r>
          </a:p>
        </p:txBody>
      </p:sp>
    </p:spTree>
    <p:extLst>
      <p:ext uri="{BB962C8B-B14F-4D97-AF65-F5344CB8AC3E}">
        <p14:creationId xmlns:p14="http://schemas.microsoft.com/office/powerpoint/2010/main" val="2753235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fade">
                                      <p:cBhvr>
                                        <p:cTn id="12" dur="500"/>
                                        <p:tgtEl>
                                          <p:spTgt spid="3">
                                            <p:bg/>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entury Gothic" panose="020B0502020202020204" pitchFamily="34" charset="0"/>
              </a:rPr>
              <a:t>Cam Everlands Goals</a:t>
            </a:r>
            <a:endParaRPr lang="en-GB" dirty="0">
              <a:latin typeface="Century Gothic" panose="020B0502020202020204" pitchFamily="34" charset="0"/>
            </a:endParaRPr>
          </a:p>
        </p:txBody>
      </p:sp>
      <p:sp>
        <p:nvSpPr>
          <p:cNvPr id="3" name="Content Placeholder 2"/>
          <p:cNvSpPr>
            <a:spLocks noGrp="1"/>
          </p:cNvSpPr>
          <p:nvPr>
            <p:ph idx="1"/>
          </p:nvPr>
        </p:nvSpPr>
        <p:spPr>
          <a:xfrm>
            <a:off x="5500255" y="3137920"/>
            <a:ext cx="3015095" cy="1440602"/>
          </a:xfrm>
          <a:solidFill>
            <a:srgbClr val="7030A0"/>
          </a:solidFill>
        </p:spPr>
        <p:txBody>
          <a:bodyPr anchor="ctr"/>
          <a:lstStyle/>
          <a:p>
            <a:pPr marL="0" indent="0" algn="ctr">
              <a:buNone/>
            </a:pPr>
            <a:r>
              <a:rPr lang="en-GB" dirty="0" smtClean="0">
                <a:solidFill>
                  <a:schemeClr val="bg1"/>
                </a:solidFill>
                <a:latin typeface="Century Gothic" panose="020B0502020202020204" pitchFamily="34" charset="0"/>
              </a:rPr>
              <a:t>The Cam Everlands Goals will help you be a great learner.</a:t>
            </a:r>
            <a:endParaRPr lang="en-GB" dirty="0">
              <a:solidFill>
                <a:schemeClr val="bg1"/>
              </a:solidFill>
              <a:latin typeface="Century Gothic" panose="020B0502020202020204" pitchFamily="34" charset="0"/>
            </a:endParaRPr>
          </a:p>
        </p:txBody>
      </p:sp>
      <p:pic>
        <p:nvPicPr>
          <p:cNvPr id="4" name="Content Placeholder 3"/>
          <p:cNvPicPr>
            <a:picLocks/>
          </p:cNvPicPr>
          <p:nvPr/>
        </p:nvPicPr>
        <p:blipFill rotWithShape="1">
          <a:blip r:embed="rId3">
            <a:extLst>
              <a:ext uri="{28A0092B-C50C-407E-A947-70E740481C1C}">
                <a14:useLocalDpi xmlns:a14="http://schemas.microsoft.com/office/drawing/2010/main" val="0"/>
              </a:ext>
            </a:extLst>
          </a:blip>
          <a:srcRect l="9597" t="23560" r="13875" b="23655"/>
          <a:stretch/>
        </p:blipFill>
        <p:spPr bwMode="auto">
          <a:xfrm>
            <a:off x="755576" y="2564904"/>
            <a:ext cx="4562159" cy="291705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06327385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entury Gothic" panose="020B0502020202020204" pitchFamily="34" charset="0"/>
              </a:rPr>
              <a:t>Class Dojo</a:t>
            </a:r>
            <a:endParaRPr lang="en-GB" dirty="0">
              <a:latin typeface="Century Gothic" panose="020B0502020202020204" pitchFamily="34" charset="0"/>
            </a:endParaRPr>
          </a:p>
        </p:txBody>
      </p:sp>
      <p:sp>
        <p:nvSpPr>
          <p:cNvPr id="3" name="Content Placeholder 2"/>
          <p:cNvSpPr>
            <a:spLocks noGrp="1"/>
          </p:cNvSpPr>
          <p:nvPr>
            <p:ph idx="1"/>
          </p:nvPr>
        </p:nvSpPr>
        <p:spPr/>
        <p:txBody>
          <a:bodyPr>
            <a:normAutofit fontScale="92500" lnSpcReduction="10000"/>
          </a:bodyPr>
          <a:lstStyle/>
          <a:p>
            <a:r>
              <a:rPr lang="en-GB" sz="2000" dirty="0" smtClean="0">
                <a:latin typeface="Century Gothic" panose="020B0502020202020204" pitchFamily="34" charset="0"/>
              </a:rPr>
              <a:t>We are now using Class Dojo as a reward system for the children to reward positive behaviour</a:t>
            </a:r>
          </a:p>
          <a:p>
            <a:r>
              <a:rPr lang="en-GB" sz="2000" dirty="0" smtClean="0">
                <a:latin typeface="Century Gothic" panose="020B0502020202020204" pitchFamily="34" charset="0"/>
              </a:rPr>
              <a:t>If you’ve signed up, you can get notifications when your child gets a reward</a:t>
            </a:r>
          </a:p>
          <a:p>
            <a:r>
              <a:rPr lang="en-GB" sz="2000" dirty="0" smtClean="0">
                <a:latin typeface="Century Gothic" panose="020B0502020202020204" pitchFamily="34" charset="0"/>
              </a:rPr>
              <a:t>Individual points go towards a personal reward and we are also using them to count towards teams as well</a:t>
            </a:r>
          </a:p>
          <a:p>
            <a:r>
              <a:rPr lang="en-GB" sz="2000" dirty="0" smtClean="0">
                <a:latin typeface="Century Gothic" panose="020B0502020202020204" pitchFamily="34" charset="0"/>
              </a:rPr>
              <a:t>You can message teachers using Dojo but it doesn’t notify them. Emails are still the best way to contact staff (although please be mindful that staff may not respond between 5pm and 8am)</a:t>
            </a:r>
          </a:p>
        </p:txBody>
      </p:sp>
      <p:pic>
        <p:nvPicPr>
          <p:cNvPr id="5" name="Picture 4"/>
          <p:cNvPicPr>
            <a:picLocks noChangeAspect="1"/>
          </p:cNvPicPr>
          <p:nvPr/>
        </p:nvPicPr>
        <p:blipFill rotWithShape="1">
          <a:blip r:embed="rId2"/>
          <a:srcRect b="24975"/>
          <a:stretch/>
        </p:blipFill>
        <p:spPr>
          <a:xfrm>
            <a:off x="5881798" y="720200"/>
            <a:ext cx="2540187" cy="1499004"/>
          </a:xfrm>
          <a:prstGeom prst="rect">
            <a:avLst/>
          </a:prstGeom>
        </p:spPr>
      </p:pic>
    </p:spTree>
    <p:extLst>
      <p:ext uri="{BB962C8B-B14F-4D97-AF65-F5344CB8AC3E}">
        <p14:creationId xmlns:p14="http://schemas.microsoft.com/office/powerpoint/2010/main" val="21217753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62990" y="836712"/>
            <a:ext cx="6798734" cy="1303867"/>
          </a:xfrm>
        </p:spPr>
        <p:txBody>
          <a:bodyPr/>
          <a:lstStyle/>
          <a:p>
            <a:r>
              <a:rPr lang="en-GB" dirty="0" smtClean="0">
                <a:latin typeface="Century Gothic" panose="020B0502020202020204" pitchFamily="34" charset="0"/>
              </a:rPr>
              <a:t>Food and drink</a:t>
            </a:r>
            <a:endParaRPr lang="en-GB" dirty="0">
              <a:latin typeface="Century Gothic" panose="020B0502020202020204" pitchFamily="34" charset="0"/>
            </a:endParaRPr>
          </a:p>
        </p:txBody>
      </p:sp>
      <p:sp>
        <p:nvSpPr>
          <p:cNvPr id="3" name="Content Placeholder 2"/>
          <p:cNvSpPr>
            <a:spLocks noGrp="1"/>
          </p:cNvSpPr>
          <p:nvPr>
            <p:ph idx="1"/>
          </p:nvPr>
        </p:nvSpPr>
        <p:spPr/>
        <p:txBody>
          <a:bodyPr>
            <a:normAutofit lnSpcReduction="10000"/>
          </a:bodyPr>
          <a:lstStyle/>
          <a:p>
            <a:r>
              <a:rPr lang="en-GB" dirty="0" smtClean="0">
                <a:latin typeface="Century Gothic" panose="020B0502020202020204" pitchFamily="34" charset="0"/>
              </a:rPr>
              <a:t>We are a nut-free school – please do not send in food and snacks which contain nuts</a:t>
            </a:r>
          </a:p>
          <a:p>
            <a:r>
              <a:rPr lang="en-GB" dirty="0" smtClean="0">
                <a:latin typeface="Century Gothic" panose="020B0502020202020204" pitchFamily="34" charset="0"/>
              </a:rPr>
              <a:t>All snacks which are sent in should be healthy e.g. fruit, vegetables, NOT crisps and chocolate</a:t>
            </a:r>
          </a:p>
          <a:p>
            <a:r>
              <a:rPr lang="en-GB" dirty="0" smtClean="0">
                <a:latin typeface="Century Gothic" panose="020B0502020202020204" pitchFamily="34" charset="0"/>
              </a:rPr>
              <a:t>We want children to be hydrated but we children should only be drinking water in school</a:t>
            </a:r>
            <a:endParaRPr lang="en-GB" dirty="0">
              <a:latin typeface="Century Gothic" panose="020B0502020202020204" pitchFamily="34" charset="0"/>
            </a:endParaRPr>
          </a:p>
        </p:txBody>
      </p:sp>
    </p:spTree>
    <p:extLst>
      <p:ext uri="{BB962C8B-B14F-4D97-AF65-F5344CB8AC3E}">
        <p14:creationId xmlns:p14="http://schemas.microsoft.com/office/powerpoint/2010/main" val="91121638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smtClean="0">
                <a:latin typeface="Century Gothic" panose="020B0502020202020204" pitchFamily="34" charset="0"/>
              </a:rPr>
              <a:t>Other reminders</a:t>
            </a:r>
            <a:endParaRPr lang="en-GB" sz="3200" dirty="0">
              <a:latin typeface="Century Gothic" panose="020B0502020202020204" pitchFamily="34" charset="0"/>
            </a:endParaRPr>
          </a:p>
        </p:txBody>
      </p:sp>
      <p:sp>
        <p:nvSpPr>
          <p:cNvPr id="3" name="Content Placeholder 2"/>
          <p:cNvSpPr>
            <a:spLocks noGrp="1"/>
          </p:cNvSpPr>
          <p:nvPr>
            <p:ph idx="1"/>
          </p:nvPr>
        </p:nvSpPr>
        <p:spPr/>
        <p:txBody>
          <a:bodyPr/>
          <a:lstStyle/>
          <a:p>
            <a:r>
              <a:rPr lang="en-GB" dirty="0" smtClean="0">
                <a:latin typeface="Century Gothic" panose="020B0502020202020204" pitchFamily="34" charset="0"/>
              </a:rPr>
              <a:t>Unless explicitly agreed to by school, children should not bring toys to school</a:t>
            </a:r>
          </a:p>
          <a:p>
            <a:r>
              <a:rPr lang="en-GB" dirty="0" smtClean="0">
                <a:latin typeface="Century Gothic" panose="020B0502020202020204" pitchFamily="34" charset="0"/>
              </a:rPr>
              <a:t>Again, unless specified on a plan, children should not be bringing fidget toys into class</a:t>
            </a:r>
            <a:endParaRPr lang="en-GB" dirty="0">
              <a:latin typeface="Century Gothic" panose="020B0502020202020204" pitchFamily="34" charset="0"/>
            </a:endParaRPr>
          </a:p>
        </p:txBody>
      </p:sp>
    </p:spTree>
    <p:extLst>
      <p:ext uri="{BB962C8B-B14F-4D97-AF65-F5344CB8AC3E}">
        <p14:creationId xmlns:p14="http://schemas.microsoft.com/office/powerpoint/2010/main" val="216394959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entury Gothic" panose="020B0502020202020204" pitchFamily="34" charset="0"/>
              </a:rPr>
              <a:t>Key Dates</a:t>
            </a:r>
            <a:endParaRPr lang="en-GB" dirty="0">
              <a:latin typeface="Century Gothic" panose="020B0502020202020204" pitchFamily="34" charset="0"/>
            </a:endParaRPr>
          </a:p>
        </p:txBody>
      </p:sp>
      <p:sp>
        <p:nvSpPr>
          <p:cNvPr id="3" name="Content Placeholder 2"/>
          <p:cNvSpPr>
            <a:spLocks noGrp="1"/>
          </p:cNvSpPr>
          <p:nvPr>
            <p:ph idx="1"/>
          </p:nvPr>
        </p:nvSpPr>
        <p:spPr/>
        <p:txBody>
          <a:bodyPr>
            <a:normAutofit fontScale="85000" lnSpcReduction="20000"/>
          </a:bodyPr>
          <a:lstStyle/>
          <a:p>
            <a:r>
              <a:rPr lang="en-GB" dirty="0" smtClean="0">
                <a:latin typeface="Century Gothic" panose="020B0502020202020204" pitchFamily="34" charset="0"/>
              </a:rPr>
              <a:t>18&amp;19/10/23 </a:t>
            </a:r>
            <a:r>
              <a:rPr lang="en-GB" dirty="0">
                <a:latin typeface="Century Gothic" panose="020B0502020202020204" pitchFamily="34" charset="0"/>
              </a:rPr>
              <a:t>Parents </a:t>
            </a:r>
            <a:r>
              <a:rPr lang="en-GB" dirty="0" smtClean="0">
                <a:latin typeface="Century Gothic" panose="020B0502020202020204" pitchFamily="34" charset="0"/>
              </a:rPr>
              <a:t>Evening</a:t>
            </a:r>
            <a:endParaRPr lang="en-GB" dirty="0">
              <a:latin typeface="Century Gothic" panose="020B0502020202020204" pitchFamily="34" charset="0"/>
            </a:endParaRPr>
          </a:p>
          <a:p>
            <a:r>
              <a:rPr lang="en-GB" dirty="0" smtClean="0">
                <a:latin typeface="Century Gothic" panose="020B0502020202020204" pitchFamily="34" charset="0"/>
              </a:rPr>
              <a:t>25/10/23   	 School </a:t>
            </a:r>
            <a:r>
              <a:rPr lang="en-GB" dirty="0" smtClean="0">
                <a:latin typeface="Century Gothic" panose="020B0502020202020204" pitchFamily="34" charset="0"/>
              </a:rPr>
              <a:t>Association Disco</a:t>
            </a:r>
          </a:p>
          <a:p>
            <a:r>
              <a:rPr lang="en-GB" dirty="0" smtClean="0">
                <a:latin typeface="Century Gothic" panose="020B0502020202020204" pitchFamily="34" charset="0"/>
              </a:rPr>
              <a:t>6 - 10/11/23 Y6 </a:t>
            </a:r>
            <a:r>
              <a:rPr lang="en-GB" dirty="0" smtClean="0">
                <a:latin typeface="Century Gothic" panose="020B0502020202020204" pitchFamily="34" charset="0"/>
              </a:rPr>
              <a:t>Residential</a:t>
            </a:r>
            <a:endParaRPr lang="en-GB" dirty="0">
              <a:latin typeface="Century Gothic" panose="020B0502020202020204" pitchFamily="34" charset="0"/>
            </a:endParaRPr>
          </a:p>
          <a:p>
            <a:r>
              <a:rPr lang="en-GB" dirty="0" smtClean="0">
                <a:latin typeface="Century Gothic" panose="020B0502020202020204" pitchFamily="34" charset="0"/>
              </a:rPr>
              <a:t>24</a:t>
            </a:r>
            <a:r>
              <a:rPr lang="en-GB" dirty="0" smtClean="0">
                <a:latin typeface="Century Gothic" panose="020B0502020202020204" pitchFamily="34" charset="0"/>
              </a:rPr>
              <a:t>/11/22     	School </a:t>
            </a:r>
            <a:r>
              <a:rPr lang="en-GB" dirty="0">
                <a:latin typeface="Century Gothic" panose="020B0502020202020204" pitchFamily="34" charset="0"/>
              </a:rPr>
              <a:t>Association </a:t>
            </a:r>
            <a:r>
              <a:rPr lang="en-GB" dirty="0" smtClean="0">
                <a:latin typeface="Century Gothic" panose="020B0502020202020204" pitchFamily="34" charset="0"/>
              </a:rPr>
              <a:t>Disco</a:t>
            </a:r>
            <a:endParaRPr lang="en-GB" dirty="0">
              <a:latin typeface="Century Gothic" panose="020B0502020202020204" pitchFamily="34" charset="0"/>
            </a:endParaRPr>
          </a:p>
          <a:p>
            <a:r>
              <a:rPr lang="en-GB" dirty="0" smtClean="0">
                <a:latin typeface="Century Gothic" panose="020B0502020202020204" pitchFamily="34" charset="0"/>
              </a:rPr>
              <a:t>8/12/23 </a:t>
            </a:r>
            <a:r>
              <a:rPr lang="en-GB" dirty="0" smtClean="0">
                <a:latin typeface="Century Gothic" panose="020B0502020202020204" pitchFamily="34" charset="0"/>
              </a:rPr>
              <a:t>   	Christmas </a:t>
            </a:r>
            <a:r>
              <a:rPr lang="en-GB" dirty="0">
                <a:latin typeface="Century Gothic" panose="020B0502020202020204" pitchFamily="34" charset="0"/>
              </a:rPr>
              <a:t>Fayre</a:t>
            </a:r>
          </a:p>
          <a:p>
            <a:r>
              <a:rPr lang="en-GB" dirty="0" smtClean="0">
                <a:latin typeface="Century Gothic" panose="020B0502020202020204" pitchFamily="34" charset="0"/>
              </a:rPr>
              <a:t>21&amp; </a:t>
            </a:r>
            <a:r>
              <a:rPr lang="en-GB" dirty="0" smtClean="0">
                <a:latin typeface="Century Gothic" panose="020B0502020202020204" pitchFamily="34" charset="0"/>
              </a:rPr>
              <a:t>22/2/24 </a:t>
            </a:r>
            <a:r>
              <a:rPr lang="en-GB" dirty="0">
                <a:latin typeface="Century Gothic" panose="020B0502020202020204" pitchFamily="34" charset="0"/>
              </a:rPr>
              <a:t>Parents </a:t>
            </a:r>
            <a:r>
              <a:rPr lang="en-GB" dirty="0" smtClean="0">
                <a:latin typeface="Century Gothic" panose="020B0502020202020204" pitchFamily="34" charset="0"/>
              </a:rPr>
              <a:t>Evening</a:t>
            </a:r>
            <a:endParaRPr lang="en-GB" dirty="0">
              <a:latin typeface="Century Gothic" panose="020B0502020202020204" pitchFamily="34" charset="0"/>
            </a:endParaRPr>
          </a:p>
          <a:p>
            <a:r>
              <a:rPr lang="en-GB" dirty="0" smtClean="0">
                <a:latin typeface="Century Gothic" panose="020B0502020202020204" pitchFamily="34" charset="0"/>
              </a:rPr>
              <a:t>13/5/24 		Y6 </a:t>
            </a:r>
            <a:r>
              <a:rPr lang="en-GB" dirty="0">
                <a:latin typeface="Century Gothic" panose="020B0502020202020204" pitchFamily="34" charset="0"/>
              </a:rPr>
              <a:t>SATs week begins</a:t>
            </a:r>
          </a:p>
          <a:p>
            <a:r>
              <a:rPr lang="en-GB" dirty="0" smtClean="0">
                <a:latin typeface="Century Gothic" panose="020B0502020202020204" pitchFamily="34" charset="0"/>
              </a:rPr>
              <a:t>6/6/24 </a:t>
            </a:r>
            <a:r>
              <a:rPr lang="en-GB" dirty="0" smtClean="0">
                <a:latin typeface="Century Gothic" panose="020B0502020202020204" pitchFamily="34" charset="0"/>
              </a:rPr>
              <a:t>		Sports Day</a:t>
            </a:r>
            <a:r>
              <a:rPr lang="en-GB" dirty="0">
                <a:latin typeface="Century Gothic" panose="020B0502020202020204" pitchFamily="34" charset="0"/>
              </a:rPr>
              <a:t>	</a:t>
            </a:r>
            <a:endParaRPr lang="en-GB" dirty="0" smtClean="0">
              <a:latin typeface="Century Gothic" panose="020B0502020202020204" pitchFamily="34" charset="0"/>
            </a:endParaRPr>
          </a:p>
          <a:p>
            <a:r>
              <a:rPr lang="en-GB" dirty="0" smtClean="0">
                <a:latin typeface="Century Gothic" panose="020B0502020202020204" pitchFamily="34" charset="0"/>
              </a:rPr>
              <a:t>5/7/24 </a:t>
            </a:r>
            <a:r>
              <a:rPr lang="en-GB" dirty="0" smtClean="0">
                <a:latin typeface="Century Gothic" panose="020B0502020202020204" pitchFamily="34" charset="0"/>
              </a:rPr>
              <a:t>		Y5/Y6 </a:t>
            </a:r>
            <a:r>
              <a:rPr lang="en-GB" dirty="0" smtClean="0">
                <a:latin typeface="Century Gothic" panose="020B0502020202020204" pitchFamily="34" charset="0"/>
              </a:rPr>
              <a:t>Production</a:t>
            </a:r>
            <a:endParaRPr lang="en-GB" dirty="0">
              <a:latin typeface="Century Gothic" panose="020B0502020202020204" pitchFamily="34" charset="0"/>
            </a:endParaRPr>
          </a:p>
        </p:txBody>
      </p:sp>
    </p:spTree>
    <p:extLst>
      <p:ext uri="{BB962C8B-B14F-4D97-AF65-F5344CB8AC3E}">
        <p14:creationId xmlns:p14="http://schemas.microsoft.com/office/powerpoint/2010/main" val="2030597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500"/>
                                        <p:tgtEl>
                                          <p:spTgt spid="3">
                                            <p:txEl>
                                              <p:pRg st="2" end="2"/>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fade">
                                      <p:cBhvr>
                                        <p:cTn id="23" dur="500"/>
                                        <p:tgtEl>
                                          <p:spTgt spid="3">
                                            <p:txEl>
                                              <p:pRg st="3" end="3"/>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Effect transition="in" filter="fade">
                                      <p:cBhvr>
                                        <p:cTn id="26" dur="500"/>
                                        <p:tgtEl>
                                          <p:spTgt spid="3">
                                            <p:txEl>
                                              <p:pRg st="4" end="4"/>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Effect transition="in" filter="fade">
                                      <p:cBhvr>
                                        <p:cTn id="29" dur="500"/>
                                        <p:tgtEl>
                                          <p:spTgt spid="3">
                                            <p:txEl>
                                              <p:pRg st="5" end="5"/>
                                            </p:txEl>
                                          </p:spTgt>
                                        </p:tgtEl>
                                      </p:cBhvr>
                                    </p:animEffect>
                                  </p:childTnLst>
                                </p:cTn>
                              </p:par>
                              <p:par>
                                <p:cTn id="30" presetID="10" presetClass="entr" presetSubtype="0" fill="hold" nodeType="with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500"/>
                                        <p:tgtEl>
                                          <p:spTgt spid="3">
                                            <p:txEl>
                                              <p:pRg st="6" end="6"/>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Effect transition="in" filter="fade">
                                      <p:cBhvr>
                                        <p:cTn id="35" dur="500"/>
                                        <p:tgtEl>
                                          <p:spTgt spid="3">
                                            <p:txEl>
                                              <p:pRg st="7" end="7"/>
                                            </p:txEl>
                                          </p:spTgt>
                                        </p:tgtEl>
                                      </p:cBhvr>
                                    </p:animEffect>
                                  </p:childTnLst>
                                </p:cTn>
                              </p:par>
                              <p:par>
                                <p:cTn id="36" presetID="10" presetClass="entr" presetSubtype="0" fill="hold" nodeType="withEffect">
                                  <p:stCondLst>
                                    <p:cond delay="0"/>
                                  </p:stCondLst>
                                  <p:childTnLst>
                                    <p:set>
                                      <p:cBhvr>
                                        <p:cTn id="37" dur="1" fill="hold">
                                          <p:stCondLst>
                                            <p:cond delay="0"/>
                                          </p:stCondLst>
                                        </p:cTn>
                                        <p:tgtEl>
                                          <p:spTgt spid="3">
                                            <p:txEl>
                                              <p:pRg st="8" end="8"/>
                                            </p:txEl>
                                          </p:spTgt>
                                        </p:tgtEl>
                                        <p:attrNameLst>
                                          <p:attrName>style.visibility</p:attrName>
                                        </p:attrNameLst>
                                      </p:cBhvr>
                                      <p:to>
                                        <p:strVal val="visible"/>
                                      </p:to>
                                    </p:set>
                                    <p:animEffect transition="in" filter="fade">
                                      <p:cBhvr>
                                        <p:cTn id="38"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entury Gothic" panose="020B0502020202020204" pitchFamily="34" charset="0"/>
              </a:rPr>
              <a:t>Any Questions?</a:t>
            </a:r>
            <a:endParaRPr lang="en-GB" dirty="0">
              <a:latin typeface="Century Gothic" panose="020B0502020202020204" pitchFamily="34" charset="0"/>
            </a:endParaRPr>
          </a:p>
        </p:txBody>
      </p:sp>
      <p:sp>
        <p:nvSpPr>
          <p:cNvPr id="3" name="Content Placeholder 2"/>
          <p:cNvSpPr>
            <a:spLocks noGrp="1"/>
          </p:cNvSpPr>
          <p:nvPr>
            <p:ph idx="1"/>
          </p:nvPr>
        </p:nvSpPr>
        <p:spPr/>
        <p:txBody>
          <a:bodyPr/>
          <a:lstStyle/>
          <a:p>
            <a:r>
              <a:rPr lang="en-GB" dirty="0" smtClean="0">
                <a:latin typeface="Century Gothic" panose="020B0502020202020204" pitchFamily="34" charset="0"/>
              </a:rPr>
              <a:t>If you have any questions, we will all go to our classrooms to speak to you individually. </a:t>
            </a:r>
          </a:p>
          <a:p>
            <a:pPr marL="0" indent="0">
              <a:buNone/>
            </a:pPr>
            <a:endParaRPr lang="en-GB" dirty="0" smtClean="0">
              <a:latin typeface="Century Gothic" panose="020B0502020202020204" pitchFamily="34" charset="0"/>
            </a:endParaRPr>
          </a:p>
          <a:p>
            <a:r>
              <a:rPr lang="en-GB" dirty="0" smtClean="0">
                <a:latin typeface="Century Gothic" panose="020B0502020202020204" pitchFamily="34" charset="0"/>
              </a:rPr>
              <a:t>Thank you very much. </a:t>
            </a:r>
            <a:r>
              <a:rPr lang="en-GB" dirty="0" smtClean="0">
                <a:latin typeface="Century Gothic" panose="020B0502020202020204" pitchFamily="34" charset="0"/>
                <a:sym typeface="Wingdings" panose="05000000000000000000" pitchFamily="2" charset="2"/>
              </a:rPr>
              <a:t></a:t>
            </a:r>
            <a:endParaRPr lang="en-GB" dirty="0" smtClean="0">
              <a:latin typeface="Century Gothic" panose="020B0502020202020204" pitchFamily="34" charset="0"/>
            </a:endParaRPr>
          </a:p>
        </p:txBody>
      </p:sp>
    </p:spTree>
    <p:extLst>
      <p:ext uri="{BB962C8B-B14F-4D97-AF65-F5344CB8AC3E}">
        <p14:creationId xmlns:p14="http://schemas.microsoft.com/office/powerpoint/2010/main" val="2295709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2879</TotalTime>
  <Words>951</Words>
  <Application>Microsoft Office PowerPoint</Application>
  <PresentationFormat>On-screen Show (4:3)</PresentationFormat>
  <Paragraphs>121</Paragraphs>
  <Slides>20</Slides>
  <Notes>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20</vt:i4>
      </vt:variant>
    </vt:vector>
  </HeadingPairs>
  <TitlesOfParts>
    <vt:vector size="28" baseType="lpstr">
      <vt:lpstr>Arial</vt:lpstr>
      <vt:lpstr>Calibri</vt:lpstr>
      <vt:lpstr>Century Gothic</vt:lpstr>
      <vt:lpstr>Garamond</vt:lpstr>
      <vt:lpstr>SassoonPrimaryInfant</vt:lpstr>
      <vt:lpstr>Wingdings</vt:lpstr>
      <vt:lpstr>Wingdings 2</vt:lpstr>
      <vt:lpstr>Organic</vt:lpstr>
      <vt:lpstr>KS2 Parent Information September 2023 </vt:lpstr>
      <vt:lpstr>Class Structure</vt:lpstr>
      <vt:lpstr>Cam Everlands Primary  School Uniform</vt:lpstr>
      <vt:lpstr>Why is reading so important?</vt:lpstr>
      <vt:lpstr>Aspiring Reading Programme</vt:lpstr>
      <vt:lpstr>Reading in School</vt:lpstr>
      <vt:lpstr>Promoting Independence</vt:lpstr>
      <vt:lpstr>Happy learners make great progress!</vt:lpstr>
      <vt:lpstr>Spellings</vt:lpstr>
      <vt:lpstr>Learning Online</vt:lpstr>
      <vt:lpstr>P.E.</vt:lpstr>
      <vt:lpstr>Behaviour</vt:lpstr>
      <vt:lpstr>We have 2 key principles at Cam Everlands</vt:lpstr>
      <vt:lpstr>This means…</vt:lpstr>
      <vt:lpstr>Cam Everlands Goals</vt:lpstr>
      <vt:lpstr>Class Dojo</vt:lpstr>
      <vt:lpstr>Food and drink</vt:lpstr>
      <vt:lpstr>Other reminders</vt:lpstr>
      <vt:lpstr>Key Dates</vt:lpstr>
      <vt:lpstr>Any Questions?</vt:lpstr>
    </vt:vector>
  </TitlesOfParts>
  <Company>Oxhey First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KS2  Meet the Teacher Evening</dc:title>
  <dc:creator>staff29</dc:creator>
  <cp:lastModifiedBy>Tom Payne</cp:lastModifiedBy>
  <cp:revision>126</cp:revision>
  <dcterms:created xsi:type="dcterms:W3CDTF">2016-09-06T19:33:29Z</dcterms:created>
  <dcterms:modified xsi:type="dcterms:W3CDTF">2023-09-20T15:26:02Z</dcterms:modified>
</cp:coreProperties>
</file>