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sldIdLst>
    <p:sldId id="256" r:id="rId2"/>
    <p:sldId id="296" r:id="rId3"/>
    <p:sldId id="297" r:id="rId4"/>
    <p:sldId id="298" r:id="rId5"/>
    <p:sldId id="292" r:id="rId6"/>
    <p:sldId id="300" r:id="rId7"/>
    <p:sldId id="304" r:id="rId8"/>
    <p:sldId id="293" r:id="rId9"/>
    <p:sldId id="277" r:id="rId10"/>
    <p:sldId id="290" r:id="rId11"/>
    <p:sldId id="302" r:id="rId12"/>
    <p:sldId id="271" r:id="rId13"/>
    <p:sldId id="272" r:id="rId14"/>
    <p:sldId id="261" r:id="rId15"/>
    <p:sldId id="299" r:id="rId16"/>
    <p:sldId id="274" r:id="rId17"/>
    <p:sldId id="301" r:id="rId18"/>
    <p:sldId id="305" r:id="rId19"/>
    <p:sldId id="294" r:id="rId20"/>
    <p:sldId id="291"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845"/>
    <a:srgbClr val="485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12" autoAdjust="0"/>
    <p:restoredTop sz="90727" autoAdjust="0"/>
  </p:normalViewPr>
  <p:slideViewPr>
    <p:cSldViewPr>
      <p:cViewPr>
        <p:scale>
          <a:sx n="66" d="100"/>
          <a:sy n="66" d="100"/>
        </p:scale>
        <p:origin x="2102" y="3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EBD1BF-B858-4EE5-BAC7-4E150CFDE69F}" type="datetimeFigureOut">
              <a:rPr lang="en-GB" smtClean="0"/>
              <a:t>11/09/2024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61C87C-B4F1-447D-8F08-3B4773AE565C}" type="slidenum">
              <a:rPr lang="en-GB" smtClean="0"/>
              <a:t>‹#›</a:t>
            </a:fld>
            <a:endParaRPr lang="en-GB"/>
          </a:p>
        </p:txBody>
      </p:sp>
    </p:spTree>
    <p:extLst>
      <p:ext uri="{BB962C8B-B14F-4D97-AF65-F5344CB8AC3E}">
        <p14:creationId xmlns:p14="http://schemas.microsoft.com/office/powerpoint/2010/main" val="365582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4</a:t>
            </a:fld>
            <a:endParaRPr lang="en-GB"/>
          </a:p>
        </p:txBody>
      </p:sp>
    </p:spTree>
    <p:extLst>
      <p:ext uri="{BB962C8B-B14F-4D97-AF65-F5344CB8AC3E}">
        <p14:creationId xmlns:p14="http://schemas.microsoft.com/office/powerpoint/2010/main" val="157776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7</a:t>
            </a:fld>
            <a:endParaRPr lang="en-GB"/>
          </a:p>
        </p:txBody>
      </p:sp>
    </p:spTree>
    <p:extLst>
      <p:ext uri="{BB962C8B-B14F-4D97-AF65-F5344CB8AC3E}">
        <p14:creationId xmlns:p14="http://schemas.microsoft.com/office/powerpoint/2010/main" val="33530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13</a:t>
            </a:fld>
            <a:endParaRPr lang="en-GB"/>
          </a:p>
        </p:txBody>
      </p:sp>
    </p:spTree>
    <p:extLst>
      <p:ext uri="{BB962C8B-B14F-4D97-AF65-F5344CB8AC3E}">
        <p14:creationId xmlns:p14="http://schemas.microsoft.com/office/powerpoint/2010/main" val="35892887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14</a:t>
            </a:fld>
            <a:endParaRPr lang="en-GB"/>
          </a:p>
        </p:txBody>
      </p:sp>
    </p:spTree>
    <p:extLst>
      <p:ext uri="{BB962C8B-B14F-4D97-AF65-F5344CB8AC3E}">
        <p14:creationId xmlns:p14="http://schemas.microsoft.com/office/powerpoint/2010/main" val="3768463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20</a:t>
            </a:fld>
            <a:endParaRPr lang="en-GB"/>
          </a:p>
        </p:txBody>
      </p:sp>
    </p:spTree>
    <p:extLst>
      <p:ext uri="{BB962C8B-B14F-4D97-AF65-F5344CB8AC3E}">
        <p14:creationId xmlns:p14="http://schemas.microsoft.com/office/powerpoint/2010/main" val="24892089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9516414F-3A72-424D-B6F4-C7D8FA08788A}"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3351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255887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413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155665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16414F-3A72-424D-B6F4-C7D8FA08788A}"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87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1493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2103964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149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97315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808990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2275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7131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239756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35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400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815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0939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187BDBA-FFA2-4E49-ABDB-F78E2D7A4E92}" type="datetimeFigureOut">
              <a:rPr lang="en-GB" smtClean="0"/>
              <a:pPr/>
              <a:t>11/09/2024</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16414F-3A72-424D-B6F4-C7D8FA08788A}" type="slidenum">
              <a:rPr lang="en-GB" smtClean="0"/>
              <a:pPr/>
              <a:t>‹#›</a:t>
            </a:fld>
            <a:endParaRPr lang="en-GB"/>
          </a:p>
        </p:txBody>
      </p:sp>
    </p:spTree>
    <p:extLst>
      <p:ext uri="{BB962C8B-B14F-4D97-AF65-F5344CB8AC3E}">
        <p14:creationId xmlns:p14="http://schemas.microsoft.com/office/powerpoint/2010/main" val="23911899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925" y="4509120"/>
            <a:ext cx="8229600" cy="1143000"/>
          </a:xfrm>
        </p:spPr>
        <p:txBody>
          <a:bodyPr anchor="ctr">
            <a:normAutofit fontScale="90000"/>
          </a:bodyPr>
          <a:lstStyle/>
          <a:p>
            <a:pPr algn="ct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KS2 Parent Information</a:t>
            </a:r>
            <a:b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br>
            <a:r>
              <a:rPr lang="en-GB" b="1" smtClean="0">
                <a:solidFill>
                  <a:srgbClr val="008845"/>
                </a:solidFill>
                <a:effectLst>
                  <a:outerShdw blurRad="38100" dist="38100" dir="2700000" algn="tl">
                    <a:srgbClr val="000000">
                      <a:alpha val="43137"/>
                    </a:srgbClr>
                  </a:outerShdw>
                </a:effectLst>
                <a:latin typeface="Century Gothic" panose="020B0502020202020204" pitchFamily="34" charset="0"/>
              </a:rPr>
              <a:t>September 2024 </a:t>
            </a:r>
            <a:endParaRPr lang="en-GB" b="1" dirty="0">
              <a:solidFill>
                <a:srgbClr val="008845"/>
              </a:solidFill>
              <a:effectLst>
                <a:outerShdw blurRad="38100" dist="38100" dir="2700000" algn="tl">
                  <a:srgbClr val="000000">
                    <a:alpha val="43137"/>
                  </a:srgbClr>
                </a:outerShdw>
              </a:effectLst>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3275856" y="1556792"/>
            <a:ext cx="2655738" cy="2655738"/>
          </a:xfrm>
          <a:prstGeom prst="rect">
            <a:avLst/>
          </a:prstGeom>
        </p:spPr>
      </p:pic>
    </p:spTree>
    <p:extLst>
      <p:ext uri="{BB962C8B-B14F-4D97-AF65-F5344CB8AC3E}">
        <p14:creationId xmlns:p14="http://schemas.microsoft.com/office/powerpoint/2010/main" val="94483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latin typeface="Century Gothic" panose="020B0502020202020204" pitchFamily="34" charset="0"/>
              </a:rPr>
              <a:t>We have 2 key principles 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09389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10000"/>
          </a:bodyPr>
          <a:lstStyle/>
          <a:p>
            <a:pPr marL="342900" lvl="1" indent="0" algn="ctr">
              <a:buNone/>
            </a:pPr>
            <a:r>
              <a:rPr lang="en-GB" sz="3300" dirty="0">
                <a:latin typeface="Century Gothic" panose="020B0502020202020204" pitchFamily="34" charset="0"/>
              </a:rPr>
              <a:t>Everyone has the right to learn and teach free from the disruption of </a:t>
            </a:r>
            <a:r>
              <a:rPr lang="en-GB" sz="3300" dirty="0" smtClean="0">
                <a:latin typeface="Century Gothic" panose="020B0502020202020204" pitchFamily="34" charset="0"/>
              </a:rPr>
              <a:t>others</a:t>
            </a:r>
            <a:endParaRPr lang="en-GB" sz="3300" dirty="0">
              <a:latin typeface="Century Gothic" panose="020B0502020202020204" pitchFamily="34" charset="0"/>
            </a:endParaRPr>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entury Gothic" panose="020B0502020202020204" pitchFamily="34" charset="0"/>
              </a:rPr>
              <a:t>Everyone has the right to feel safe, valued and respected </a:t>
            </a:r>
          </a:p>
        </p:txBody>
      </p:sp>
    </p:spTree>
    <p:extLst>
      <p:ext uri="{BB962C8B-B14F-4D97-AF65-F5344CB8AC3E}">
        <p14:creationId xmlns:p14="http://schemas.microsoft.com/office/powerpoint/2010/main" val="89450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Century Gothic" panose="020B0502020202020204" pitchFamily="34" charset="0"/>
              </a:rPr>
              <a:t>This means…</a:t>
            </a:r>
            <a:endParaRPr lang="en-GB" sz="3600"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21064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92500"/>
          </a:bodyPr>
          <a:lstStyle/>
          <a:p>
            <a:pPr marL="342900" lvl="1" indent="0">
              <a:buNone/>
            </a:pPr>
            <a:r>
              <a:rPr lang="en-GB" sz="3000" b="1" u="sng" dirty="0">
                <a:latin typeface="Century Gothic" panose="020B0502020202020204" pitchFamily="34" charset="0"/>
              </a:rPr>
              <a:t>Nobody</a:t>
            </a:r>
            <a:r>
              <a:rPr lang="en-GB" sz="3000" dirty="0">
                <a:latin typeface="Century Gothic" panose="020B0502020202020204" pitchFamily="34" charset="0"/>
              </a:rPr>
              <a:t> has the right to stop anyone else </a:t>
            </a:r>
            <a:r>
              <a:rPr lang="en-GB" sz="3000" dirty="0" smtClean="0">
                <a:latin typeface="Century Gothic" panose="020B0502020202020204" pitchFamily="34" charset="0"/>
              </a:rPr>
              <a:t>learning </a:t>
            </a:r>
            <a:r>
              <a:rPr lang="en-GB" sz="3000" dirty="0">
                <a:latin typeface="Century Gothic" panose="020B0502020202020204" pitchFamily="34" charset="0"/>
              </a:rPr>
              <a:t>or </a:t>
            </a:r>
            <a:r>
              <a:rPr lang="en-GB" sz="3000" dirty="0" smtClean="0">
                <a:latin typeface="Century Gothic" panose="020B0502020202020204" pitchFamily="34" charset="0"/>
              </a:rPr>
              <a:t>teaching </a:t>
            </a:r>
            <a:r>
              <a:rPr lang="en-GB" sz="3000" dirty="0">
                <a:latin typeface="Century Gothic" panose="020B0502020202020204" pitchFamily="34" charset="0"/>
              </a:rPr>
              <a:t>by being disruptive</a:t>
            </a:r>
          </a:p>
          <a:p>
            <a:pPr marL="0" indent="0">
              <a:buNone/>
            </a:pPr>
            <a:endParaRPr lang="en-GB" sz="1800" dirty="0"/>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latin typeface="Century Gothic" panose="020B0502020202020204" pitchFamily="34" charset="0"/>
              </a:rPr>
              <a:t>Nobody</a:t>
            </a:r>
            <a:r>
              <a:rPr lang="en-GB" sz="2800" dirty="0">
                <a:latin typeface="Century Gothic" panose="020B0502020202020204" pitchFamily="34" charset="0"/>
              </a:rPr>
              <a:t> has the right to make anyone else feel unsafe, not valued or disrespected </a:t>
            </a:r>
          </a:p>
        </p:txBody>
      </p:sp>
    </p:spTree>
    <p:extLst>
      <p:ext uri="{BB962C8B-B14F-4D97-AF65-F5344CB8AC3E}">
        <p14:creationId xmlns:p14="http://schemas.microsoft.com/office/powerpoint/2010/main" val="275323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Cam Everlands Goals</a:t>
            </a:r>
            <a:endParaRPr lang="en-GB" b="1" dirty="0">
              <a:latin typeface="Century Gothic" panose="020B0502020202020204" pitchFamily="34" charset="0"/>
            </a:endParaRPr>
          </a:p>
        </p:txBody>
      </p:sp>
      <p:sp>
        <p:nvSpPr>
          <p:cNvPr id="3" name="Content Placeholder 2"/>
          <p:cNvSpPr>
            <a:spLocks noGrp="1"/>
          </p:cNvSpPr>
          <p:nvPr>
            <p:ph idx="1"/>
          </p:nvPr>
        </p:nvSpPr>
        <p:spPr>
          <a:xfrm>
            <a:off x="5500255" y="3137920"/>
            <a:ext cx="3015095" cy="1440602"/>
          </a:xfrm>
          <a:solidFill>
            <a:srgbClr val="7030A0"/>
          </a:solidFill>
        </p:spPr>
        <p:txBody>
          <a:bodyPr anchor="ctr"/>
          <a:lstStyle/>
          <a:p>
            <a:pPr marL="0" indent="0" algn="ctr">
              <a:buNone/>
            </a:pPr>
            <a:r>
              <a:rPr lang="en-GB" dirty="0" smtClean="0">
                <a:solidFill>
                  <a:schemeClr val="bg1"/>
                </a:solidFill>
                <a:latin typeface="Century Gothic" panose="020B0502020202020204" pitchFamily="34" charset="0"/>
              </a:rPr>
              <a:t>The Cam Everlands Goals will help you be a great learner.</a:t>
            </a:r>
            <a:endParaRPr lang="en-GB" dirty="0">
              <a:solidFill>
                <a:schemeClr val="bg1"/>
              </a:solidFill>
              <a:latin typeface="Century Gothic" panose="020B0502020202020204" pitchFamily="34" charset="0"/>
            </a:endParaRPr>
          </a:p>
        </p:txBody>
      </p:sp>
      <p:pic>
        <p:nvPicPr>
          <p:cNvPr id="4" name="Content Placeholder 3"/>
          <p:cNvPicPr>
            <a:picLocks/>
          </p:cNvPicPr>
          <p:nvPr/>
        </p:nvPicPr>
        <p:blipFill rotWithShape="1">
          <a:blip r:embed="rId3">
            <a:extLst>
              <a:ext uri="{28A0092B-C50C-407E-A947-70E740481C1C}">
                <a14:useLocalDpi xmlns:a14="http://schemas.microsoft.com/office/drawing/2010/main" val="0"/>
              </a:ext>
            </a:extLst>
          </a:blip>
          <a:srcRect l="9597" t="23560" r="13875" b="23655"/>
          <a:stretch/>
        </p:blipFill>
        <p:spPr bwMode="auto">
          <a:xfrm>
            <a:off x="755576" y="2564904"/>
            <a:ext cx="4562159" cy="29170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327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601" y="620688"/>
            <a:ext cx="6798734" cy="878436"/>
          </a:xfrm>
        </p:spPr>
        <p:txBody>
          <a:bodyPr/>
          <a:lstStyle/>
          <a:p>
            <a:r>
              <a:rPr lang="en-GB" b="1" dirty="0" smtClean="0">
                <a:latin typeface="Century Gothic" panose="020B0502020202020204" pitchFamily="34" charset="0"/>
              </a:rPr>
              <a:t>Behaviour</a:t>
            </a:r>
            <a:endParaRPr lang="en-GB" b="1"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843808" y="1412776"/>
            <a:ext cx="3615720" cy="4800181"/>
          </a:xfrm>
          <a:prstGeom prst="rect">
            <a:avLst/>
          </a:prstGeom>
        </p:spPr>
      </p:pic>
    </p:spTree>
    <p:extLst>
      <p:ext uri="{BB962C8B-B14F-4D97-AF65-F5344CB8AC3E}">
        <p14:creationId xmlns:p14="http://schemas.microsoft.com/office/powerpoint/2010/main" val="114562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Class Dojo</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a:bodyPr>
          <a:lstStyle/>
          <a:p>
            <a:r>
              <a:rPr lang="en-GB" sz="2000" dirty="0" smtClean="0">
                <a:latin typeface="Century Gothic" panose="020B0502020202020204" pitchFamily="34" charset="0"/>
              </a:rPr>
              <a:t>We are now using Class Dojo as a reward system for the children to reward positive behaviour</a:t>
            </a:r>
          </a:p>
          <a:p>
            <a:r>
              <a:rPr lang="en-GB" sz="2000" dirty="0" smtClean="0">
                <a:latin typeface="Century Gothic" panose="020B0502020202020204" pitchFamily="34" charset="0"/>
              </a:rPr>
              <a:t>If you’ve signed up, you can get notifications when your child gets a reward</a:t>
            </a:r>
          </a:p>
          <a:p>
            <a:r>
              <a:rPr lang="en-GB" sz="2000" dirty="0" smtClean="0">
                <a:latin typeface="Century Gothic" panose="020B0502020202020204" pitchFamily="34" charset="0"/>
              </a:rPr>
              <a:t>Individual points go towards a personal </a:t>
            </a:r>
            <a:r>
              <a:rPr lang="en-GB" sz="2000" dirty="0" smtClean="0">
                <a:latin typeface="Century Gothic" panose="020B0502020202020204" pitchFamily="34" charset="0"/>
              </a:rPr>
              <a:t>reward</a:t>
            </a:r>
            <a:endParaRPr lang="en-GB" sz="2000" dirty="0" smtClean="0">
              <a:latin typeface="Century Gothic" panose="020B0502020202020204" pitchFamily="34" charset="0"/>
            </a:endParaRPr>
          </a:p>
          <a:p>
            <a:r>
              <a:rPr lang="en-GB" sz="2000" dirty="0" smtClean="0">
                <a:latin typeface="Century Gothic" panose="020B0502020202020204" pitchFamily="34" charset="0"/>
              </a:rPr>
              <a:t>Emails </a:t>
            </a:r>
            <a:r>
              <a:rPr lang="en-GB" sz="2000" dirty="0" smtClean="0">
                <a:latin typeface="Century Gothic" panose="020B0502020202020204" pitchFamily="34" charset="0"/>
              </a:rPr>
              <a:t>are still the best way to contact staff (although please be mindful that staff may not respond between 5pm and 8am)</a:t>
            </a:r>
          </a:p>
        </p:txBody>
      </p:sp>
      <p:pic>
        <p:nvPicPr>
          <p:cNvPr id="5" name="Picture 4"/>
          <p:cNvPicPr>
            <a:picLocks noChangeAspect="1"/>
          </p:cNvPicPr>
          <p:nvPr/>
        </p:nvPicPr>
        <p:blipFill rotWithShape="1">
          <a:blip r:embed="rId2"/>
          <a:srcRect b="24975"/>
          <a:stretch/>
        </p:blipFill>
        <p:spPr>
          <a:xfrm>
            <a:off x="5881798" y="720200"/>
            <a:ext cx="2540187" cy="1499004"/>
          </a:xfrm>
          <a:prstGeom prst="rect">
            <a:avLst/>
          </a:prstGeom>
        </p:spPr>
      </p:pic>
    </p:spTree>
    <p:extLst>
      <p:ext uri="{BB962C8B-B14F-4D97-AF65-F5344CB8AC3E}">
        <p14:creationId xmlns:p14="http://schemas.microsoft.com/office/powerpoint/2010/main" val="21217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764704"/>
            <a:ext cx="6798734" cy="1303867"/>
          </a:xfrm>
        </p:spPr>
        <p:txBody>
          <a:bodyPr>
            <a:normAutofit fontScale="90000"/>
          </a:bodyPr>
          <a:lstStyle/>
          <a:p>
            <a:r>
              <a:rPr lang="en-GB" dirty="0"/>
              <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r>
              <a:rPr lang="en-GB" dirty="0">
                <a:latin typeface="Century Gothic" panose="020B0502020202020204" pitchFamily="34" charset="0"/>
              </a:rPr>
              <a:t>The EEF report the lifelong consequences of poor language development:</a:t>
            </a:r>
          </a:p>
          <a:p>
            <a:r>
              <a:rPr lang="en-GB" dirty="0" smtClean="0">
                <a:latin typeface="Century Gothic" panose="020B0502020202020204" pitchFamily="34" charset="0"/>
              </a:rPr>
              <a:t>Five-year-olds </a:t>
            </a:r>
            <a:r>
              <a:rPr lang="en-GB" dirty="0">
                <a:latin typeface="Century Gothic" panose="020B0502020202020204" pitchFamily="34" charset="0"/>
              </a:rPr>
              <a:t>with poor vocabulary are three times more likely to have mental health problems as adults</a:t>
            </a:r>
          </a:p>
          <a:p>
            <a:r>
              <a:rPr lang="en-GB" dirty="0" smtClean="0">
                <a:latin typeface="Century Gothic" panose="020B0502020202020204" pitchFamily="34" charset="0"/>
              </a:rPr>
              <a:t>And </a:t>
            </a:r>
            <a:r>
              <a:rPr lang="en-GB" dirty="0">
                <a:latin typeface="Century Gothic" panose="020B0502020202020204" pitchFamily="34" charset="0"/>
              </a:rPr>
              <a:t>are twice as likely to be unemployed in adulthood</a:t>
            </a:r>
          </a:p>
          <a:p>
            <a:r>
              <a:rPr lang="en-GB" dirty="0" smtClean="0">
                <a:latin typeface="Century Gothic" panose="020B0502020202020204" pitchFamily="34" charset="0"/>
              </a:rPr>
              <a:t>65</a:t>
            </a:r>
            <a:r>
              <a:rPr lang="en-GB" dirty="0">
                <a:latin typeface="Century Gothic" panose="020B0502020202020204" pitchFamily="34" charset="0"/>
              </a:rPr>
              <a:t>% of young people in young offender institutions have communication difficulties</a:t>
            </a:r>
          </a:p>
          <a:p>
            <a:r>
              <a:rPr lang="en-GB" dirty="0" smtClean="0">
                <a:latin typeface="Century Gothic" panose="020B0502020202020204" pitchFamily="34" charset="0"/>
              </a:rPr>
              <a:t>Children </a:t>
            </a:r>
            <a:r>
              <a:rPr lang="en-GB" dirty="0">
                <a:latin typeface="Century Gothic" panose="020B0502020202020204" pitchFamily="34" charset="0"/>
              </a:rPr>
              <a:t>from low-income families lag behind high-income counterparts by 19 months in vocabulary</a:t>
            </a:r>
          </a:p>
          <a:p>
            <a:endParaRPr lang="en-GB" dirty="0"/>
          </a:p>
        </p:txBody>
      </p:sp>
      <p:sp>
        <p:nvSpPr>
          <p:cNvPr id="4" name="Rectangle 3"/>
          <p:cNvSpPr/>
          <p:nvPr/>
        </p:nvSpPr>
        <p:spPr>
          <a:xfrm>
            <a:off x="1475656" y="1047303"/>
            <a:ext cx="5688632" cy="1200329"/>
          </a:xfrm>
          <a:prstGeom prst="rect">
            <a:avLst/>
          </a:prstGeom>
        </p:spPr>
        <p:txBody>
          <a:bodyPr wrap="square">
            <a:spAutoFit/>
          </a:bodyPr>
          <a:lstStyle/>
          <a:p>
            <a:r>
              <a:rPr lang="en-GB" sz="3600" b="1" dirty="0">
                <a:latin typeface="Century Gothic" panose="020B0502020202020204" pitchFamily="34" charset="0"/>
              </a:rPr>
              <a:t>Why is reading so important?</a:t>
            </a:r>
          </a:p>
        </p:txBody>
      </p:sp>
    </p:spTree>
    <p:extLst>
      <p:ext uri="{BB962C8B-B14F-4D97-AF65-F5344CB8AC3E}">
        <p14:creationId xmlns:p14="http://schemas.microsoft.com/office/powerpoint/2010/main" val="373744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Century Gothic" panose="020B0502020202020204" pitchFamily="34" charset="0"/>
              </a:rPr>
              <a:t>Why do we read?</a:t>
            </a:r>
            <a:endParaRPr lang="en-GB" b="1" dirty="0">
              <a:latin typeface="Century Gothic" panose="020B0502020202020204" pitchFamily="34" charset="0"/>
            </a:endParaRPr>
          </a:p>
        </p:txBody>
      </p:sp>
      <p:sp>
        <p:nvSpPr>
          <p:cNvPr id="3" name="Content Placeholder 2"/>
          <p:cNvSpPr>
            <a:spLocks noGrp="1"/>
          </p:cNvSpPr>
          <p:nvPr>
            <p:ph idx="1"/>
          </p:nvPr>
        </p:nvSpPr>
        <p:spPr>
          <a:xfrm>
            <a:off x="1176866" y="2492896"/>
            <a:ext cx="6798736" cy="3444997"/>
          </a:xfrm>
        </p:spPr>
        <p:txBody>
          <a:bodyPr>
            <a:normAutofit fontScale="85000" lnSpcReduction="20000"/>
          </a:bodyPr>
          <a:lstStyle/>
          <a:p>
            <a:pPr marL="0" indent="0">
              <a:buNone/>
            </a:pPr>
            <a:r>
              <a:rPr lang="en-GB" dirty="0" smtClean="0">
                <a:latin typeface="Century Gothic" panose="020B0502020202020204" pitchFamily="34" charset="0"/>
              </a:rPr>
              <a:t>Reading </a:t>
            </a:r>
            <a:r>
              <a:rPr lang="en-GB" dirty="0">
                <a:latin typeface="Century Gothic" panose="020B0502020202020204" pitchFamily="34" charset="0"/>
              </a:rPr>
              <a:t>for pleasure is more likely to determine whether a child does well at school than their social or economic background</a:t>
            </a:r>
            <a:r>
              <a:rPr lang="en-GB" dirty="0" smtClean="0">
                <a:latin typeface="Century Gothic" panose="020B0502020202020204" pitchFamily="34" charset="0"/>
              </a:rPr>
              <a:t>.</a:t>
            </a:r>
          </a:p>
          <a:p>
            <a:r>
              <a:rPr lang="en-GB" dirty="0">
                <a:latin typeface="Century Gothic" panose="020B0502020202020204" pitchFamily="34" charset="0"/>
              </a:rPr>
              <a:t>I</a:t>
            </a:r>
            <a:r>
              <a:rPr lang="en-GB" dirty="0" smtClean="0">
                <a:latin typeface="Century Gothic" panose="020B0502020202020204" pitchFamily="34" charset="0"/>
              </a:rPr>
              <a:t>magination and fun</a:t>
            </a:r>
          </a:p>
          <a:p>
            <a:r>
              <a:rPr lang="en-GB" dirty="0">
                <a:latin typeface="Century Gothic" panose="020B0502020202020204" pitchFamily="34" charset="0"/>
              </a:rPr>
              <a:t>Faster development of communication </a:t>
            </a:r>
            <a:r>
              <a:rPr lang="en-GB" dirty="0" smtClean="0">
                <a:latin typeface="Century Gothic" panose="020B0502020202020204" pitchFamily="34" charset="0"/>
              </a:rPr>
              <a:t>and speech</a:t>
            </a:r>
          </a:p>
          <a:p>
            <a:r>
              <a:rPr lang="en-GB" dirty="0" smtClean="0">
                <a:latin typeface="Century Gothic" panose="020B0502020202020204" pitchFamily="34" charset="0"/>
              </a:rPr>
              <a:t>Enhanced </a:t>
            </a:r>
            <a:r>
              <a:rPr lang="en-GB" dirty="0">
                <a:latin typeface="Century Gothic" panose="020B0502020202020204" pitchFamily="34" charset="0"/>
              </a:rPr>
              <a:t>concentration and </a:t>
            </a:r>
            <a:r>
              <a:rPr lang="en-GB" dirty="0" smtClean="0">
                <a:latin typeface="Century Gothic" panose="020B0502020202020204" pitchFamily="34" charset="0"/>
              </a:rPr>
              <a:t>discipline.</a:t>
            </a:r>
            <a:endParaRPr lang="en-GB" dirty="0">
              <a:latin typeface="Century Gothic" panose="020B0502020202020204" pitchFamily="34" charset="0"/>
            </a:endParaRPr>
          </a:p>
          <a:p>
            <a:r>
              <a:rPr lang="en-GB" dirty="0">
                <a:latin typeface="Century Gothic" panose="020B0502020202020204" pitchFamily="34" charset="0"/>
              </a:rPr>
              <a:t>Cultural </a:t>
            </a:r>
            <a:r>
              <a:rPr lang="en-GB" dirty="0" smtClean="0">
                <a:latin typeface="Century Gothic" panose="020B0502020202020204" pitchFamily="34" charset="0"/>
              </a:rPr>
              <a:t>understandings.</a:t>
            </a:r>
            <a:endParaRPr lang="en-GB" dirty="0">
              <a:latin typeface="Century Gothic" panose="020B0502020202020204" pitchFamily="34" charset="0"/>
            </a:endParaRPr>
          </a:p>
          <a:p>
            <a:r>
              <a:rPr lang="en-GB" dirty="0">
                <a:latin typeface="Century Gothic" panose="020B0502020202020204" pitchFamily="34" charset="0"/>
              </a:rPr>
              <a:t>Higher academic </a:t>
            </a:r>
            <a:r>
              <a:rPr lang="en-GB" dirty="0" smtClean="0">
                <a:latin typeface="Century Gothic" panose="020B0502020202020204" pitchFamily="34" charset="0"/>
              </a:rPr>
              <a:t>performance.</a:t>
            </a:r>
            <a:endParaRPr lang="en-GB" dirty="0">
              <a:latin typeface="Century Gothic" panose="020B0502020202020204" pitchFamily="34" charset="0"/>
            </a:endParaRPr>
          </a:p>
          <a:p>
            <a:r>
              <a:rPr lang="en-GB" dirty="0">
                <a:latin typeface="Century Gothic" panose="020B0502020202020204" pitchFamily="34" charset="0"/>
              </a:rPr>
              <a:t>Nurturing the parent and child </a:t>
            </a:r>
            <a:r>
              <a:rPr lang="en-GB" dirty="0" smtClean="0">
                <a:latin typeface="Century Gothic" panose="020B0502020202020204" pitchFamily="34" charset="0"/>
              </a:rPr>
              <a:t>bond.</a:t>
            </a:r>
            <a:endParaRPr lang="en-GB" dirty="0">
              <a:latin typeface="Century Gothic" panose="020B0502020202020204" pitchFamily="34" charset="0"/>
            </a:endParaRPr>
          </a:p>
        </p:txBody>
      </p:sp>
    </p:spTree>
    <p:extLst>
      <p:ext uri="{BB962C8B-B14F-4D97-AF65-F5344CB8AC3E}">
        <p14:creationId xmlns:p14="http://schemas.microsoft.com/office/powerpoint/2010/main" val="302206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52736"/>
            <a:ext cx="8229600" cy="996720"/>
          </a:xfrm>
        </p:spPr>
        <p:txBody>
          <a:bodyPr/>
          <a:lstStyle/>
          <a:p>
            <a:pPr algn="ctr"/>
            <a:r>
              <a:rPr lang="en-GB" b="1" dirty="0" smtClean="0">
                <a:latin typeface="Century Gothic" panose="020B0502020202020204" pitchFamily="34" charset="0"/>
              </a:rPr>
              <a:t>Reading in School</a:t>
            </a:r>
            <a:endParaRPr lang="en-GB" b="1" dirty="0">
              <a:latin typeface="Century Gothic" panose="020B0502020202020204" pitchFamily="34" charset="0"/>
            </a:endParaRPr>
          </a:p>
        </p:txBody>
      </p:sp>
      <p:sp>
        <p:nvSpPr>
          <p:cNvPr id="3" name="Content Placeholder 2"/>
          <p:cNvSpPr>
            <a:spLocks noGrp="1"/>
          </p:cNvSpPr>
          <p:nvPr>
            <p:ph idx="1"/>
          </p:nvPr>
        </p:nvSpPr>
        <p:spPr>
          <a:xfrm>
            <a:off x="827584" y="2348880"/>
            <a:ext cx="7488832" cy="3816424"/>
          </a:xfrm>
        </p:spPr>
        <p:txBody>
          <a:bodyPr>
            <a:normAutofit/>
          </a:bodyPr>
          <a:lstStyle/>
          <a:p>
            <a:pPr>
              <a:lnSpc>
                <a:spcPct val="120000"/>
              </a:lnSpc>
              <a:defRPr/>
            </a:pPr>
            <a:r>
              <a:rPr lang="en-GB" sz="1800" dirty="0" smtClean="0">
                <a:latin typeface="Century Gothic" panose="020B0502020202020204" pitchFamily="34" charset="0"/>
              </a:rPr>
              <a:t>The children will be given the opportunity to independently read every day (Reading for </a:t>
            </a:r>
            <a:r>
              <a:rPr lang="en-GB" sz="1800" dirty="0" smtClean="0">
                <a:latin typeface="Century Gothic" panose="020B0502020202020204" pitchFamily="34" charset="0"/>
              </a:rPr>
              <a:t>pleasure</a:t>
            </a:r>
            <a:r>
              <a:rPr lang="en-GB" sz="1800" dirty="0" smtClean="0">
                <a:latin typeface="Century Gothic" panose="020B0502020202020204" pitchFamily="34" charset="0"/>
              </a:rPr>
              <a:t>).</a:t>
            </a:r>
            <a:endParaRPr lang="en-GB" sz="1800" dirty="0">
              <a:latin typeface="Century Gothic" panose="020B0502020202020204" pitchFamily="34" charset="0"/>
            </a:endParaRPr>
          </a:p>
          <a:p>
            <a:pPr>
              <a:lnSpc>
                <a:spcPct val="120000"/>
              </a:lnSpc>
              <a:defRPr/>
            </a:pPr>
            <a:r>
              <a:rPr lang="en-GB" sz="1800" dirty="0" smtClean="0">
                <a:latin typeface="Century Gothic" panose="020B0502020202020204" pitchFamily="34" charset="0"/>
              </a:rPr>
              <a:t>We aim to teach </a:t>
            </a:r>
            <a:r>
              <a:rPr lang="en-GB" sz="1800" dirty="0" smtClean="0">
                <a:latin typeface="Century Gothic" panose="020B0502020202020204" pitchFamily="34" charset="0"/>
              </a:rPr>
              <a:t>the whole class </a:t>
            </a:r>
            <a:r>
              <a:rPr lang="en-GB" sz="1800" dirty="0">
                <a:latin typeface="Century Gothic" panose="020B0502020202020204" pitchFamily="34" charset="0"/>
              </a:rPr>
              <a:t>reading </a:t>
            </a:r>
            <a:r>
              <a:rPr lang="en-GB" sz="1800" dirty="0" smtClean="0">
                <a:latin typeface="Century Gothic" panose="020B0502020202020204" pitchFamily="34" charset="0"/>
              </a:rPr>
              <a:t>at least four times a week. </a:t>
            </a:r>
          </a:p>
          <a:p>
            <a:pPr>
              <a:lnSpc>
                <a:spcPct val="120000"/>
              </a:lnSpc>
              <a:defRPr/>
            </a:pPr>
            <a:r>
              <a:rPr lang="en-GB" sz="1800" dirty="0" smtClean="0">
                <a:latin typeface="Century Gothic" panose="020B0502020202020204" pitchFamily="34" charset="0"/>
              </a:rPr>
              <a:t>In Key Stage 2, we focus on fluency and both verbal and written comprehension, and we ask that when you are reading with your child at home that you ask them lots of questions. </a:t>
            </a:r>
          </a:p>
          <a:p>
            <a:pPr>
              <a:lnSpc>
                <a:spcPct val="120000"/>
              </a:lnSpc>
              <a:defRPr/>
            </a:pPr>
            <a:r>
              <a:rPr lang="en-GB" sz="1800" dirty="0" smtClean="0">
                <a:latin typeface="Century Gothic" panose="020B0502020202020204" pitchFamily="34" charset="0"/>
              </a:rPr>
              <a:t>All classes will aim to </a:t>
            </a:r>
            <a:r>
              <a:rPr lang="en-GB" sz="1800" dirty="0" smtClean="0">
                <a:latin typeface="Century Gothic" panose="020B0502020202020204" pitchFamily="34" charset="0"/>
              </a:rPr>
              <a:t>read a story </a:t>
            </a:r>
            <a:r>
              <a:rPr lang="en-GB" sz="1800" dirty="0" smtClean="0">
                <a:latin typeface="Century Gothic" panose="020B0502020202020204" pitchFamily="34" charset="0"/>
              </a:rPr>
              <a:t>to the children at least once per day.  </a:t>
            </a:r>
          </a:p>
          <a:p>
            <a:pPr>
              <a:lnSpc>
                <a:spcPct val="120000"/>
              </a:lnSpc>
              <a:defRPr/>
            </a:pPr>
            <a:endParaRPr lang="en-GB" sz="1800" dirty="0" smtClean="0">
              <a:latin typeface="SassoonPrimaryInfant" pitchFamily="2" charset="0"/>
            </a:endParaRP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60232" y="1142971"/>
            <a:ext cx="1787415" cy="1115674"/>
          </a:xfrm>
          <a:prstGeom prst="rect">
            <a:avLst/>
          </a:prstGeom>
        </p:spPr>
      </p:pic>
    </p:spTree>
    <p:extLst>
      <p:ext uri="{BB962C8B-B14F-4D97-AF65-F5344CB8AC3E}">
        <p14:creationId xmlns:p14="http://schemas.microsoft.com/office/powerpoint/2010/main" val="358363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37332"/>
            <a:ext cx="8229600" cy="996720"/>
          </a:xfrm>
        </p:spPr>
        <p:txBody>
          <a:bodyPr>
            <a:normAutofit fontScale="90000"/>
          </a:bodyPr>
          <a:lstStyle/>
          <a:p>
            <a:pPr algn="ctr"/>
            <a:r>
              <a:rPr lang="en-GB" b="1" dirty="0" smtClean="0">
                <a:latin typeface="Century Gothic" panose="020B0502020202020204" pitchFamily="34" charset="0"/>
              </a:rPr>
              <a:t>Aspiring Reading</a:t>
            </a:r>
            <a:br>
              <a:rPr lang="en-GB" b="1" dirty="0" smtClean="0">
                <a:latin typeface="Century Gothic" panose="020B0502020202020204" pitchFamily="34" charset="0"/>
              </a:rPr>
            </a:br>
            <a:r>
              <a:rPr lang="en-GB" b="1" dirty="0" smtClean="0">
                <a:latin typeface="Century Gothic" panose="020B0502020202020204" pitchFamily="34" charset="0"/>
              </a:rPr>
              <a:t>Programme</a:t>
            </a:r>
            <a:endParaRPr lang="en-GB" b="1" dirty="0">
              <a:latin typeface="Century Gothic" panose="020B0502020202020204" pitchFamily="34" charset="0"/>
            </a:endParaRPr>
          </a:p>
        </p:txBody>
      </p:sp>
      <p:sp>
        <p:nvSpPr>
          <p:cNvPr id="3" name="Content Placeholder 2"/>
          <p:cNvSpPr>
            <a:spLocks noGrp="1"/>
          </p:cNvSpPr>
          <p:nvPr>
            <p:ph idx="1"/>
          </p:nvPr>
        </p:nvSpPr>
        <p:spPr>
          <a:xfrm>
            <a:off x="971600" y="2311832"/>
            <a:ext cx="7488832" cy="3816424"/>
          </a:xfrm>
        </p:spPr>
        <p:txBody>
          <a:bodyPr>
            <a:normAutofit/>
          </a:bodyPr>
          <a:lstStyle/>
          <a:p>
            <a:pPr>
              <a:lnSpc>
                <a:spcPct val="120000"/>
              </a:lnSpc>
              <a:defRPr/>
            </a:pPr>
            <a:r>
              <a:rPr lang="en-GB" dirty="0" smtClean="0">
                <a:latin typeface="Century Gothic" panose="020B0502020202020204" pitchFamily="34" charset="0"/>
              </a:rPr>
              <a:t>At </a:t>
            </a:r>
            <a:r>
              <a:rPr lang="en-GB" dirty="0" err="1" smtClean="0">
                <a:latin typeface="Century Gothic" panose="020B0502020202020204" pitchFamily="34" charset="0"/>
              </a:rPr>
              <a:t>Everlands</a:t>
            </a:r>
            <a:r>
              <a:rPr lang="en-GB" dirty="0" smtClean="0">
                <a:latin typeface="Century Gothic" panose="020B0502020202020204" pitchFamily="34" charset="0"/>
              </a:rPr>
              <a:t>, we take part in a reading challenge. Children are asked to read at home at least 5x per week on different days. </a:t>
            </a:r>
          </a:p>
          <a:p>
            <a:pPr marL="0" indent="0">
              <a:lnSpc>
                <a:spcPct val="120000"/>
              </a:lnSpc>
              <a:buNone/>
            </a:pPr>
            <a:endParaRPr lang="en-GB" dirty="0"/>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89638" y="1037332"/>
            <a:ext cx="1770794" cy="1105299"/>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962773120"/>
              </p:ext>
            </p:extLst>
          </p:nvPr>
        </p:nvGraphicFramePr>
        <p:xfrm>
          <a:off x="1403648" y="3861048"/>
          <a:ext cx="6624736" cy="239912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3699038713"/>
                    </a:ext>
                  </a:extLst>
                </a:gridCol>
                <a:gridCol w="3312368">
                  <a:extLst>
                    <a:ext uri="{9D8B030D-6E8A-4147-A177-3AD203B41FA5}">
                      <a16:colId xmlns:a16="http://schemas.microsoft.com/office/drawing/2014/main" val="3224916580"/>
                    </a:ext>
                  </a:extLst>
                </a:gridCol>
              </a:tblGrid>
              <a:tr h="364000">
                <a:tc gridSpan="2">
                  <a:txBody>
                    <a:bodyPr/>
                    <a:lstStyle/>
                    <a:p>
                      <a:pPr algn="ctr"/>
                      <a:r>
                        <a:rPr lang="en-GB" sz="1600" dirty="0" smtClean="0">
                          <a:latin typeface="Century Gothic" panose="020B0502020202020204" pitchFamily="34" charset="0"/>
                        </a:rPr>
                        <a:t>Key Stage 2 Reading Rewards</a:t>
                      </a:r>
                      <a:endParaRPr lang="en-GB" sz="1600" dirty="0">
                        <a:latin typeface="Century Gothic" panose="020B0502020202020204" pitchFamily="34" charset="0"/>
                      </a:endParaRPr>
                    </a:p>
                  </a:txBody>
                  <a:tcPr anchor="ct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984889751"/>
                  </a:ext>
                </a:extLst>
              </a:tr>
              <a:tr h="4263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5 days a week at home in a week.</a:t>
                      </a:r>
                    </a:p>
                  </a:txBody>
                  <a:tcPr/>
                </a:tc>
                <a:tc>
                  <a:txBody>
                    <a:bodyPr/>
                    <a:lstStyle/>
                    <a:p>
                      <a:r>
                        <a:rPr lang="en-GB" sz="1600" dirty="0" smtClean="0">
                          <a:latin typeface="Century Gothic" panose="020B0502020202020204" pitchFamily="34" charset="0"/>
                        </a:rPr>
                        <a:t>Reading stamp in Learning Diary.</a:t>
                      </a:r>
                      <a:endParaRPr lang="en-GB" sz="1600" dirty="0">
                        <a:latin typeface="Century Gothic" panose="020B0502020202020204" pitchFamily="34" charset="0"/>
                      </a:endParaRPr>
                    </a:p>
                  </a:txBody>
                  <a:tcPr/>
                </a:tc>
                <a:extLst>
                  <a:ext uri="{0D108BD9-81ED-4DB2-BD59-A6C34878D82A}">
                    <a16:rowId xmlns:a16="http://schemas.microsoft.com/office/drawing/2014/main" val="783955517"/>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11 x 5 reads per week.</a:t>
                      </a:r>
                    </a:p>
                  </a:txBody>
                  <a:tcPr/>
                </a:tc>
                <a:tc>
                  <a:txBody>
                    <a:bodyPr/>
                    <a:lstStyle/>
                    <a:p>
                      <a:r>
                        <a:rPr lang="en-GB" sz="1600" dirty="0" smtClean="0">
                          <a:latin typeface="Century Gothic" panose="020B0502020202020204" pitchFamily="34" charset="0"/>
                        </a:rPr>
                        <a:t>11 </a:t>
                      </a:r>
                      <a:r>
                        <a:rPr lang="en-GB" sz="1600" dirty="0" smtClean="0">
                          <a:latin typeface="Century Gothic" panose="020B0502020202020204" pitchFamily="34" charset="0"/>
                        </a:rPr>
                        <a:t>Dojo </a:t>
                      </a:r>
                      <a:r>
                        <a:rPr lang="en-GB" sz="1600" dirty="0" smtClean="0">
                          <a:latin typeface="Century Gothic" panose="020B0502020202020204" pitchFamily="34" charset="0"/>
                        </a:rPr>
                        <a:t>Points.</a:t>
                      </a:r>
                      <a:endParaRPr lang="en-GB" sz="1600" dirty="0">
                        <a:latin typeface="Century Gothic" panose="020B0502020202020204" pitchFamily="34" charset="0"/>
                      </a:endParaRPr>
                    </a:p>
                  </a:txBody>
                  <a:tcPr/>
                </a:tc>
                <a:extLst>
                  <a:ext uri="{0D108BD9-81ED-4DB2-BD59-A6C34878D82A}">
                    <a16:rowId xmlns:a16="http://schemas.microsoft.com/office/drawing/2014/main" val="819376996"/>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22 x 5 reads per</a:t>
                      </a:r>
                      <a:r>
                        <a:rPr lang="en-GB" sz="1600" baseline="0" dirty="0" smtClean="0">
                          <a:latin typeface="Century Gothic" panose="020B0502020202020204" pitchFamily="34" charset="0"/>
                        </a:rPr>
                        <a:t> week. </a:t>
                      </a:r>
                      <a:endParaRPr lang="en-GB" sz="1600" dirty="0" smtClean="0">
                        <a:latin typeface="Century Gothic" panose="020B0502020202020204" pitchFamily="34" charset="0"/>
                      </a:endParaRPr>
                    </a:p>
                  </a:txBody>
                  <a:tcPr/>
                </a:tc>
                <a:tc>
                  <a:txBody>
                    <a:bodyPr/>
                    <a:lstStyle/>
                    <a:p>
                      <a:r>
                        <a:rPr lang="en-GB" sz="1600" dirty="0" smtClean="0">
                          <a:latin typeface="Century Gothic" panose="020B0502020202020204" pitchFamily="34" charset="0"/>
                        </a:rPr>
                        <a:t>Certificates.</a:t>
                      </a:r>
                      <a:endParaRPr lang="en-GB" sz="1600" dirty="0">
                        <a:latin typeface="Century Gothic" panose="020B0502020202020204" pitchFamily="34" charset="0"/>
                      </a:endParaRPr>
                    </a:p>
                  </a:txBody>
                  <a:tcPr/>
                </a:tc>
                <a:extLst>
                  <a:ext uri="{0D108BD9-81ED-4DB2-BD59-A6C34878D82A}">
                    <a16:rowId xmlns:a16="http://schemas.microsoft.com/office/drawing/2014/main" val="1134455711"/>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33 x 5 reads per week. </a:t>
                      </a:r>
                    </a:p>
                  </a:txBody>
                  <a:tcPr/>
                </a:tc>
                <a:tc>
                  <a:txBody>
                    <a:bodyPr/>
                    <a:lstStyle/>
                    <a:p>
                      <a:r>
                        <a:rPr lang="en-GB" sz="1600" dirty="0" smtClean="0">
                          <a:latin typeface="Century Gothic" panose="020B0502020202020204" pitchFamily="34" charset="0"/>
                        </a:rPr>
                        <a:t>Book Prize.</a:t>
                      </a:r>
                      <a:endParaRPr lang="en-GB" sz="1600" dirty="0">
                        <a:latin typeface="Century Gothic" panose="020B0502020202020204" pitchFamily="34" charset="0"/>
                      </a:endParaRPr>
                    </a:p>
                  </a:txBody>
                  <a:tcPr/>
                </a:tc>
                <a:extLst>
                  <a:ext uri="{0D108BD9-81ED-4DB2-BD59-A6C34878D82A}">
                    <a16:rowId xmlns:a16="http://schemas.microsoft.com/office/drawing/2014/main" val="2378984319"/>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44 x 5 reads per week. </a:t>
                      </a:r>
                    </a:p>
                  </a:txBody>
                  <a:tcPr/>
                </a:tc>
                <a:tc>
                  <a:txBody>
                    <a:bodyPr/>
                    <a:lstStyle/>
                    <a:p>
                      <a:r>
                        <a:rPr lang="en-GB" sz="1600" dirty="0" smtClean="0">
                          <a:latin typeface="Century Gothic" panose="020B0502020202020204" pitchFamily="34" charset="0"/>
                        </a:rPr>
                        <a:t>Dedicated</a:t>
                      </a:r>
                      <a:r>
                        <a:rPr lang="en-GB" sz="1600" baseline="0" dirty="0" smtClean="0">
                          <a:latin typeface="Century Gothic" panose="020B0502020202020204" pitchFamily="34" charset="0"/>
                        </a:rPr>
                        <a:t> Readers Medal.</a:t>
                      </a:r>
                      <a:endParaRPr lang="en-GB" sz="1600" dirty="0">
                        <a:latin typeface="Century Gothic" panose="020B0502020202020204" pitchFamily="34" charset="0"/>
                      </a:endParaRPr>
                    </a:p>
                  </a:txBody>
                  <a:tcPr/>
                </a:tc>
                <a:extLst>
                  <a:ext uri="{0D108BD9-81ED-4DB2-BD59-A6C34878D82A}">
                    <a16:rowId xmlns:a16="http://schemas.microsoft.com/office/drawing/2014/main" val="1415916871"/>
                  </a:ext>
                </a:extLst>
              </a:tr>
            </a:tbl>
          </a:graphicData>
        </a:graphic>
      </p:graphicFrame>
    </p:spTree>
    <p:extLst>
      <p:ext uri="{BB962C8B-B14F-4D97-AF65-F5344CB8AC3E}">
        <p14:creationId xmlns:p14="http://schemas.microsoft.com/office/powerpoint/2010/main" val="182691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2337"/>
            <a:ext cx="4320577" cy="1074411"/>
          </a:xfrm>
        </p:spPr>
        <p:txBody>
          <a:bodyPr>
            <a:normAutofit fontScale="90000"/>
          </a:bodyPr>
          <a:lstStyle/>
          <a:p>
            <a:r>
              <a:rPr lang="en-GB" b="1" dirty="0" smtClean="0">
                <a:latin typeface="Century Gothic" panose="020B0502020202020204" pitchFamily="34" charset="0"/>
              </a:rPr>
              <a:t>Multiplication </a:t>
            </a:r>
            <a:br>
              <a:rPr lang="en-GB" b="1" dirty="0" smtClean="0">
                <a:latin typeface="Century Gothic" panose="020B0502020202020204" pitchFamily="34" charset="0"/>
              </a:rPr>
            </a:br>
            <a:r>
              <a:rPr lang="en-GB" b="1" dirty="0" smtClean="0">
                <a:latin typeface="Century Gothic" panose="020B0502020202020204" pitchFamily="34" charset="0"/>
              </a:rPr>
              <a:t>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1103434" y="2554558"/>
            <a:ext cx="7200897" cy="2489202"/>
          </a:xfrm>
        </p:spPr>
        <p:txBody>
          <a:bodyPr>
            <a:normAutofit fontScale="70000" lnSpcReduction="20000"/>
          </a:bodyPr>
          <a:lstStyle/>
          <a:p>
            <a:r>
              <a:rPr lang="en-GB" dirty="0" smtClean="0">
                <a:latin typeface="Century Gothic" panose="020B0502020202020204" pitchFamily="34" charset="0"/>
              </a:rPr>
              <a:t>Change from previous ‘99 club’ system</a:t>
            </a:r>
          </a:p>
          <a:p>
            <a:r>
              <a:rPr lang="en-GB" dirty="0" smtClean="0">
                <a:latin typeface="Century Gothic" panose="020B0502020202020204" pitchFamily="34" charset="0"/>
              </a:rPr>
              <a:t>Range of activities daily with a </a:t>
            </a:r>
          </a:p>
          <a:p>
            <a:pPr marL="0" indent="0">
              <a:buNone/>
            </a:pPr>
            <a:r>
              <a:rPr lang="en-GB" dirty="0" smtClean="0">
                <a:latin typeface="Century Gothic" panose="020B0502020202020204" pitchFamily="34" charset="0"/>
              </a:rPr>
              <a:t>‘focus’ table</a:t>
            </a:r>
          </a:p>
          <a:p>
            <a:r>
              <a:rPr lang="en-GB" dirty="0" smtClean="0">
                <a:latin typeface="Century Gothic" panose="020B0502020202020204" pitchFamily="34" charset="0"/>
              </a:rPr>
              <a:t>Check ins to see when ready to</a:t>
            </a:r>
          </a:p>
          <a:p>
            <a:pPr marL="0" indent="0">
              <a:buNone/>
            </a:pPr>
            <a:r>
              <a:rPr lang="en-GB" dirty="0" smtClean="0">
                <a:latin typeface="Century Gothic" panose="020B0502020202020204" pitchFamily="34" charset="0"/>
              </a:rPr>
              <a:t>progress</a:t>
            </a:r>
          </a:p>
          <a:p>
            <a:r>
              <a:rPr lang="en-GB" dirty="0" smtClean="0">
                <a:latin typeface="Century Gothic" panose="020B0502020202020204" pitchFamily="34" charset="0"/>
              </a:rPr>
              <a:t>Free, no log in required, can be as </a:t>
            </a:r>
          </a:p>
          <a:p>
            <a:pPr marL="0" indent="0">
              <a:buNone/>
            </a:pPr>
            <a:r>
              <a:rPr lang="en-GB" dirty="0">
                <a:latin typeface="Century Gothic" panose="020B0502020202020204" pitchFamily="34" charset="0"/>
              </a:rPr>
              <a:t>q</a:t>
            </a:r>
            <a:r>
              <a:rPr lang="en-GB" dirty="0" smtClean="0">
                <a:latin typeface="Century Gothic" panose="020B0502020202020204" pitchFamily="34" charset="0"/>
              </a:rPr>
              <a:t>uick as 100 seconds!</a:t>
            </a:r>
          </a:p>
        </p:txBody>
      </p:sp>
      <p:pic>
        <p:nvPicPr>
          <p:cNvPr id="5" name="Picture 4"/>
          <p:cNvPicPr>
            <a:picLocks noChangeAspect="1"/>
          </p:cNvPicPr>
          <p:nvPr/>
        </p:nvPicPr>
        <p:blipFill>
          <a:blip r:embed="rId2"/>
          <a:stretch>
            <a:fillRect/>
          </a:stretch>
        </p:blipFill>
        <p:spPr>
          <a:xfrm>
            <a:off x="4975220" y="573508"/>
            <a:ext cx="3485211" cy="516987"/>
          </a:xfrm>
          <a:prstGeom prst="rect">
            <a:avLst/>
          </a:prstGeom>
        </p:spPr>
      </p:pic>
      <p:pic>
        <p:nvPicPr>
          <p:cNvPr id="6" name="Picture 5"/>
          <p:cNvPicPr>
            <a:picLocks noChangeAspect="1"/>
          </p:cNvPicPr>
          <p:nvPr/>
        </p:nvPicPr>
        <p:blipFill>
          <a:blip r:embed="rId3"/>
          <a:stretch>
            <a:fillRect/>
          </a:stretch>
        </p:blipFill>
        <p:spPr>
          <a:xfrm>
            <a:off x="863341" y="4869160"/>
            <a:ext cx="2164694" cy="1248677"/>
          </a:xfrm>
          <a:prstGeom prst="rect">
            <a:avLst/>
          </a:prstGeom>
        </p:spPr>
      </p:pic>
      <p:pic>
        <p:nvPicPr>
          <p:cNvPr id="7" name="Picture 6"/>
          <p:cNvPicPr>
            <a:picLocks noChangeAspect="1"/>
          </p:cNvPicPr>
          <p:nvPr/>
        </p:nvPicPr>
        <p:blipFill>
          <a:blip r:embed="rId4"/>
          <a:stretch>
            <a:fillRect/>
          </a:stretch>
        </p:blipFill>
        <p:spPr>
          <a:xfrm>
            <a:off x="4975221" y="1090495"/>
            <a:ext cx="3586993" cy="849889"/>
          </a:xfrm>
          <a:prstGeom prst="rect">
            <a:avLst/>
          </a:prstGeom>
        </p:spPr>
      </p:pic>
      <p:pic>
        <p:nvPicPr>
          <p:cNvPr id="8" name="Picture 7"/>
          <p:cNvPicPr>
            <a:picLocks noChangeAspect="1"/>
          </p:cNvPicPr>
          <p:nvPr/>
        </p:nvPicPr>
        <p:blipFill>
          <a:blip r:embed="rId5"/>
          <a:stretch>
            <a:fillRect/>
          </a:stretch>
        </p:blipFill>
        <p:spPr>
          <a:xfrm>
            <a:off x="4355976" y="4805899"/>
            <a:ext cx="2137853" cy="1192544"/>
          </a:xfrm>
          <a:prstGeom prst="rect">
            <a:avLst/>
          </a:prstGeom>
        </p:spPr>
      </p:pic>
      <p:pic>
        <p:nvPicPr>
          <p:cNvPr id="9" name="Picture 8"/>
          <p:cNvPicPr>
            <a:picLocks noChangeAspect="1"/>
          </p:cNvPicPr>
          <p:nvPr/>
        </p:nvPicPr>
        <p:blipFill>
          <a:blip r:embed="rId6"/>
          <a:stretch>
            <a:fillRect/>
          </a:stretch>
        </p:blipFill>
        <p:spPr>
          <a:xfrm>
            <a:off x="6612343" y="2431386"/>
            <a:ext cx="1696835" cy="2585480"/>
          </a:xfrm>
          <a:prstGeom prst="rect">
            <a:avLst/>
          </a:prstGeom>
        </p:spPr>
      </p:pic>
    </p:spTree>
    <p:extLst>
      <p:ext uri="{BB962C8B-B14F-4D97-AF65-F5344CB8AC3E}">
        <p14:creationId xmlns:p14="http://schemas.microsoft.com/office/powerpoint/2010/main" val="21910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5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fade">
                                      <p:cBhvr>
                                        <p:cTn id="42" dur="5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fade">
                                      <p:cBhvr>
                                        <p:cTn id="47" dur="500"/>
                                        <p:tgtEl>
                                          <p:spTgt spid="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fade">
                                      <p:cBhvr>
                                        <p:cTn id="52" dur="500"/>
                                        <p:tgtEl>
                                          <p:spTgt spid="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fade">
                                      <p:cBhvr>
                                        <p:cTn id="57" dur="5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fade">
                                      <p:cBhvr>
                                        <p:cTn id="62" dur="500"/>
                                        <p:tgtEl>
                                          <p:spTgt spid="3">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
                                            <p:txEl>
                                              <p:pRg st="6" end="6"/>
                                            </p:txEl>
                                          </p:spTgt>
                                        </p:tgtEl>
                                        <p:attrNameLst>
                                          <p:attrName>style.visibility</p:attrName>
                                        </p:attrNameLst>
                                      </p:cBhvr>
                                      <p:to>
                                        <p:strVal val="visible"/>
                                      </p:to>
                                    </p:set>
                                    <p:animEffect transition="in" filter="fade">
                                      <p:cBhvr>
                                        <p:cTn id="6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1134344"/>
            <a:ext cx="8229600" cy="1152129"/>
          </a:xfrm>
        </p:spPr>
        <p:txBody>
          <a:bodyPr/>
          <a:lstStyle/>
          <a:p>
            <a:pPr algn="ctr"/>
            <a:r>
              <a:rPr lang="en-GB" b="1" dirty="0" smtClean="0">
                <a:latin typeface="Century Gothic" panose="020B0502020202020204" pitchFamily="34" charset="0"/>
              </a:rPr>
              <a:t>Spellings</a:t>
            </a:r>
            <a:endParaRPr lang="en-GB" b="1" dirty="0">
              <a:latin typeface="Century Gothic" panose="020B0502020202020204" pitchFamily="34" charset="0"/>
            </a:endParaRPr>
          </a:p>
        </p:txBody>
      </p:sp>
      <p:sp>
        <p:nvSpPr>
          <p:cNvPr id="3" name="Content Placeholder 2"/>
          <p:cNvSpPr>
            <a:spLocks noGrp="1"/>
          </p:cNvSpPr>
          <p:nvPr>
            <p:ph idx="1"/>
          </p:nvPr>
        </p:nvSpPr>
        <p:spPr>
          <a:xfrm>
            <a:off x="899592" y="2420888"/>
            <a:ext cx="7725544" cy="2150640"/>
          </a:xfrm>
        </p:spPr>
        <p:txBody>
          <a:bodyPr>
            <a:normAutofit fontScale="77500" lnSpcReduction="20000"/>
          </a:bodyPr>
          <a:lstStyle/>
          <a:p>
            <a:pPr>
              <a:lnSpc>
                <a:spcPct val="120000"/>
              </a:lnSpc>
            </a:pPr>
            <a:r>
              <a:rPr lang="en-GB" dirty="0" smtClean="0">
                <a:latin typeface="Century Gothic" panose="020B0502020202020204" pitchFamily="34" charset="0"/>
              </a:rPr>
              <a:t>We actively try to teach spelling through focusing on sounds and word structure. Part of the school day is designated for this instead of ‘Look Cover Write Check’ sheets going home. </a:t>
            </a:r>
            <a:endParaRPr lang="en-GB" dirty="0" smtClean="0">
              <a:latin typeface="Century Gothic" panose="020B0502020202020204" pitchFamily="34" charset="0"/>
            </a:endParaRPr>
          </a:p>
          <a:p>
            <a:pPr>
              <a:lnSpc>
                <a:spcPct val="120000"/>
              </a:lnSpc>
            </a:pPr>
            <a:endParaRPr lang="en-GB" dirty="0" smtClean="0">
              <a:latin typeface="Century Gothic" panose="020B0502020202020204" pitchFamily="34" charset="0"/>
            </a:endParaRPr>
          </a:p>
          <a:p>
            <a:pPr>
              <a:lnSpc>
                <a:spcPct val="120000"/>
              </a:lnSpc>
            </a:pPr>
            <a:r>
              <a:rPr lang="en-GB" dirty="0" smtClean="0">
                <a:latin typeface="Century Gothic" panose="020B0502020202020204" pitchFamily="34" charset="0"/>
              </a:rPr>
              <a:t>We use ‘Spelling Shed’ that the children should use to support their learning at home. </a:t>
            </a:r>
            <a:r>
              <a:rPr lang="en-GB" dirty="0" smtClean="0">
                <a:latin typeface="Century Gothic" panose="020B0502020202020204" pitchFamily="34" charset="0"/>
              </a:rPr>
              <a:t> </a:t>
            </a:r>
            <a:endParaRPr lang="en-GB" dirty="0" smtClean="0">
              <a:latin typeface="Century Gothic" panose="020B0502020202020204" pitchFamily="34" charset="0"/>
            </a:endParaRPr>
          </a:p>
        </p:txBody>
      </p:sp>
      <p:pic>
        <p:nvPicPr>
          <p:cNvPr id="4" name="Picture 3" descr="Strathcona Beekeepers: The Beekeepers' Libr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5615" y="836712"/>
            <a:ext cx="1152128" cy="1449761"/>
          </a:xfrm>
          <a:prstGeom prst="rect">
            <a:avLst/>
          </a:prstGeom>
        </p:spPr>
      </p:pic>
    </p:spTree>
    <p:extLst>
      <p:ext uri="{BB962C8B-B14F-4D97-AF65-F5344CB8AC3E}">
        <p14:creationId xmlns:p14="http://schemas.microsoft.com/office/powerpoint/2010/main" val="15548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0530"/>
            <a:ext cx="8229600" cy="852704"/>
          </a:xfrm>
        </p:spPr>
        <p:txBody>
          <a:bodyPr anchor="ctr">
            <a:normAutofit/>
          </a:bodyPr>
          <a:lstStyle/>
          <a:p>
            <a:pPr algn="ctr"/>
            <a:r>
              <a:rPr lang="en-GB" b="1" dirty="0" smtClean="0">
                <a:latin typeface="Century Gothic" panose="020B0502020202020204" pitchFamily="34" charset="0"/>
              </a:rPr>
              <a:t>Class Structure</a:t>
            </a:r>
            <a:endParaRPr lang="en-GB" b="1" dirty="0">
              <a:latin typeface="Century Gothic" panose="020B0502020202020204" pitchFamily="34" charset="0"/>
            </a:endParaRPr>
          </a:p>
        </p:txBody>
      </p:sp>
      <p:sp>
        <p:nvSpPr>
          <p:cNvPr id="3" name="Content Placeholder 2"/>
          <p:cNvSpPr>
            <a:spLocks noGrp="1"/>
          </p:cNvSpPr>
          <p:nvPr>
            <p:ph idx="1"/>
          </p:nvPr>
        </p:nvSpPr>
        <p:spPr>
          <a:xfrm>
            <a:off x="683568" y="1650159"/>
            <a:ext cx="7920880" cy="1008112"/>
          </a:xfrm>
        </p:spPr>
        <p:txBody>
          <a:bodyPr>
            <a:normAutofit/>
          </a:bodyPr>
          <a:lstStyle/>
          <a:p>
            <a:pPr marL="0" indent="0" algn="ctr">
              <a:buNone/>
            </a:pPr>
            <a:r>
              <a:rPr lang="en-GB" dirty="0" smtClean="0">
                <a:latin typeface="Century Gothic" panose="020B0502020202020204" pitchFamily="34" charset="0"/>
              </a:rPr>
              <a:t>KS2 is arranged into 4 classes</a:t>
            </a:r>
          </a:p>
        </p:txBody>
      </p:sp>
      <p:sp>
        <p:nvSpPr>
          <p:cNvPr id="4" name="Content Placeholder 2"/>
          <p:cNvSpPr txBox="1">
            <a:spLocks/>
          </p:cNvSpPr>
          <p:nvPr/>
        </p:nvSpPr>
        <p:spPr>
          <a:xfrm>
            <a:off x="2473400" y="2441891"/>
            <a:ext cx="7344816" cy="778553"/>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800" b="1" dirty="0" smtClean="0">
                <a:latin typeface="Century Gothic" panose="020B0502020202020204" pitchFamily="34" charset="0"/>
              </a:rPr>
              <a:t>Year 3</a:t>
            </a:r>
          </a:p>
          <a:p>
            <a:pPr marL="0" indent="0" algn="just">
              <a:buNone/>
            </a:pPr>
            <a:r>
              <a:rPr lang="en-GB" sz="1800" b="1" i="1" dirty="0" smtClean="0">
                <a:latin typeface="Century Gothic" panose="020B0502020202020204" pitchFamily="34" charset="0"/>
              </a:rPr>
              <a:t>Teacher: </a:t>
            </a:r>
            <a:r>
              <a:rPr lang="en-GB" sz="1800" dirty="0">
                <a:latin typeface="Century Gothic" panose="020B0502020202020204" pitchFamily="34" charset="0"/>
              </a:rPr>
              <a:t>Mrs. </a:t>
            </a:r>
            <a:r>
              <a:rPr lang="en-GB" sz="1800" dirty="0" smtClean="0">
                <a:latin typeface="Century Gothic" panose="020B0502020202020204" pitchFamily="34" charset="0"/>
              </a:rPr>
              <a:t>Brunet-</a:t>
            </a:r>
            <a:r>
              <a:rPr lang="en-GB" sz="1800" dirty="0" err="1" smtClean="0">
                <a:latin typeface="Century Gothic" panose="020B0502020202020204" pitchFamily="34" charset="0"/>
              </a:rPr>
              <a:t>Lua</a:t>
            </a:r>
            <a:r>
              <a:rPr lang="en-GB" sz="1800" dirty="0" smtClean="0">
                <a:latin typeface="Century Gothic" panose="020B0502020202020204" pitchFamily="34" charset="0"/>
              </a:rPr>
              <a:t>, Mrs</a:t>
            </a:r>
            <a:r>
              <a:rPr lang="en-GB" sz="1800" dirty="0" smtClean="0">
                <a:latin typeface="Century Gothic" panose="020B0502020202020204" pitchFamily="34" charset="0"/>
              </a:rPr>
              <a:t>. Bright</a:t>
            </a:r>
            <a:endParaRPr lang="en-GB" sz="1800" dirty="0" smtClean="0">
              <a:latin typeface="Century Gothic" panose="020B0502020202020204" pitchFamily="34" charset="0"/>
            </a:endParaRPr>
          </a:p>
          <a:p>
            <a:pPr marL="0" indent="0" algn="just">
              <a:buFont typeface="Wingdings 2"/>
              <a:buNone/>
            </a:pPr>
            <a:r>
              <a:rPr lang="en-GB" sz="1800" b="1" i="1" dirty="0" smtClean="0">
                <a:latin typeface="Century Gothic" panose="020B0502020202020204" pitchFamily="34" charset="0"/>
              </a:rPr>
              <a:t>T.A.: </a:t>
            </a:r>
            <a:r>
              <a:rPr lang="en-GB" sz="1800" dirty="0" smtClean="0">
                <a:latin typeface="Century Gothic" panose="020B0502020202020204" pitchFamily="34" charset="0"/>
              </a:rPr>
              <a:t>Mr. Kinsley, </a:t>
            </a:r>
            <a:endParaRPr lang="en-GB" sz="1800" b="1" dirty="0" smtClean="0">
              <a:latin typeface="Century Gothic" panose="020B0502020202020204" pitchFamily="34" charset="0"/>
            </a:endParaRPr>
          </a:p>
        </p:txBody>
      </p:sp>
      <p:sp>
        <p:nvSpPr>
          <p:cNvPr id="5" name="Content Placeholder 2"/>
          <p:cNvSpPr txBox="1">
            <a:spLocks/>
          </p:cNvSpPr>
          <p:nvPr/>
        </p:nvSpPr>
        <p:spPr>
          <a:xfrm>
            <a:off x="2473400" y="4144906"/>
            <a:ext cx="7344816"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5</a:t>
            </a:r>
          </a:p>
          <a:p>
            <a:pPr marL="0" indent="0" algn="just">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Sinclair &amp; </a:t>
            </a:r>
            <a:r>
              <a:rPr lang="en-GB" sz="1500" dirty="0" smtClean="0">
                <a:latin typeface="Century Gothic" panose="020B0502020202020204" pitchFamily="34" charset="0"/>
              </a:rPr>
              <a:t>Mrs Bright </a:t>
            </a:r>
          </a:p>
          <a:p>
            <a:pPr marL="0" indent="0" algn="just">
              <a:buNone/>
            </a:pPr>
            <a:r>
              <a:rPr lang="en-GB" sz="1500" b="1" i="1" dirty="0" smtClean="0">
                <a:latin typeface="Century Gothic" panose="020B0502020202020204" pitchFamily="34" charset="0"/>
              </a:rPr>
              <a:t>T.A</a:t>
            </a:r>
            <a:r>
              <a:rPr lang="en-GB" sz="1500" b="1" i="1" dirty="0" smtClean="0">
                <a:latin typeface="Century Gothic" panose="020B0502020202020204" pitchFamily="34" charset="0"/>
              </a:rPr>
              <a:t>.: </a:t>
            </a:r>
            <a:r>
              <a:rPr lang="en-GB" sz="1500" dirty="0" smtClean="0">
                <a:latin typeface="SassoonPrimaryInfant" pitchFamily="2" charset="0"/>
              </a:rPr>
              <a:t>Mrs </a:t>
            </a:r>
            <a:r>
              <a:rPr lang="en-GB" sz="1500" dirty="0" smtClean="0">
                <a:latin typeface="SassoonPrimaryInfant" pitchFamily="2" charset="0"/>
              </a:rPr>
              <a:t>Stephens</a:t>
            </a:r>
            <a:endParaRPr lang="en-GB" sz="1500" b="1" dirty="0">
              <a:latin typeface="SassoonPrimaryInfant" pitchFamily="2" charset="0"/>
            </a:endParaRPr>
          </a:p>
          <a:p>
            <a:pPr marL="0" indent="0" algn="just">
              <a:buFont typeface="Wingdings 2"/>
              <a:buNone/>
            </a:pPr>
            <a:endParaRPr lang="en-GB" sz="1500" b="1" dirty="0" smtClean="0">
              <a:latin typeface="Century Gothic" panose="020B0502020202020204" pitchFamily="34" charset="0"/>
            </a:endParaRPr>
          </a:p>
        </p:txBody>
      </p:sp>
      <p:sp>
        <p:nvSpPr>
          <p:cNvPr id="6" name="Content Placeholder 2"/>
          <p:cNvSpPr txBox="1">
            <a:spLocks/>
          </p:cNvSpPr>
          <p:nvPr/>
        </p:nvSpPr>
        <p:spPr>
          <a:xfrm>
            <a:off x="2473400" y="3220444"/>
            <a:ext cx="7093296" cy="1008112"/>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SassoonPrimaryInfant" pitchFamily="2" charset="0"/>
              </a:rPr>
              <a:t>Year 4</a:t>
            </a:r>
          </a:p>
          <a:p>
            <a:pPr marL="0" indent="0" algn="just">
              <a:buFont typeface="Wingdings 2"/>
              <a:buNone/>
            </a:pPr>
            <a:r>
              <a:rPr lang="en-GB" sz="1500" b="1" i="1" dirty="0" smtClean="0">
                <a:latin typeface="SassoonPrimaryInfant" pitchFamily="2" charset="0"/>
              </a:rPr>
              <a:t>Teacher: </a:t>
            </a:r>
            <a:r>
              <a:rPr lang="en-GB" sz="1500" dirty="0" smtClean="0">
                <a:latin typeface="SassoonPrimaryInfant" pitchFamily="2" charset="0"/>
              </a:rPr>
              <a:t>Mrs. Farrier </a:t>
            </a:r>
          </a:p>
          <a:p>
            <a:pPr marL="0" indent="0" algn="just">
              <a:buFont typeface="Wingdings 2"/>
              <a:buNone/>
            </a:pPr>
            <a:r>
              <a:rPr lang="en-GB" sz="1500" b="1" i="1" dirty="0" smtClean="0">
                <a:latin typeface="SassoonPrimaryInfant" pitchFamily="2" charset="0"/>
              </a:rPr>
              <a:t>T.A.: </a:t>
            </a:r>
            <a:r>
              <a:rPr lang="en-GB" sz="1500" dirty="0" smtClean="0">
                <a:latin typeface="SassoonPrimaryInfant" pitchFamily="2" charset="0"/>
              </a:rPr>
              <a:t>Mrs. Maddison</a:t>
            </a:r>
            <a:r>
              <a:rPr lang="en-GB" sz="1500" dirty="0" smtClean="0">
                <a:latin typeface="SassoonPrimaryInfant" pitchFamily="2" charset="0"/>
              </a:rPr>
              <a:t>, </a:t>
            </a:r>
            <a:endParaRPr lang="en-GB" sz="1500" b="1" dirty="0" smtClean="0">
              <a:latin typeface="SassoonPrimaryInfant" pitchFamily="2" charset="0"/>
            </a:endParaRPr>
          </a:p>
        </p:txBody>
      </p:sp>
      <p:sp>
        <p:nvSpPr>
          <p:cNvPr id="13" name="Content Placeholder 2"/>
          <p:cNvSpPr txBox="1">
            <a:spLocks/>
          </p:cNvSpPr>
          <p:nvPr/>
        </p:nvSpPr>
        <p:spPr>
          <a:xfrm>
            <a:off x="2448165" y="5069367"/>
            <a:ext cx="7344816"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6</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Beasley, Mr Payne</a:t>
            </a:r>
          </a:p>
          <a:p>
            <a:pPr marL="0" indent="0" algn="just">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Ms </a:t>
            </a:r>
            <a:r>
              <a:rPr lang="en-GB" sz="1500" dirty="0" smtClean="0">
                <a:latin typeface="Century Gothic" panose="020B0502020202020204" pitchFamily="34" charset="0"/>
              </a:rPr>
              <a:t>Stock </a:t>
            </a:r>
            <a:endParaRPr lang="en-GB" sz="1500" b="1" dirty="0" smtClean="0">
              <a:latin typeface="Century Gothic" panose="020B0502020202020204" pitchFamily="34" charset="0"/>
            </a:endParaRPr>
          </a:p>
        </p:txBody>
      </p:sp>
    </p:spTree>
    <p:extLst>
      <p:ext uri="{BB962C8B-B14F-4D97-AF65-F5344CB8AC3E}">
        <p14:creationId xmlns:p14="http://schemas.microsoft.com/office/powerpoint/2010/main" val="351648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857479"/>
          </a:xfrm>
        </p:spPr>
        <p:txBody>
          <a:bodyPr/>
          <a:lstStyle/>
          <a:p>
            <a:pPr algn="ctr"/>
            <a:r>
              <a:rPr lang="en-GB" b="1" dirty="0" smtClean="0">
                <a:latin typeface="SassoonPrimaryInfant" pitchFamily="2" charset="0"/>
              </a:rPr>
              <a:t>P.E</a:t>
            </a:r>
            <a:r>
              <a:rPr lang="en-GB" dirty="0" smtClean="0"/>
              <a:t>.</a:t>
            </a:r>
            <a:endParaRPr lang="en-GB" dirty="0"/>
          </a:p>
        </p:txBody>
      </p:sp>
      <p:sp>
        <p:nvSpPr>
          <p:cNvPr id="3" name="Content Placeholder 2"/>
          <p:cNvSpPr>
            <a:spLocks noGrp="1"/>
          </p:cNvSpPr>
          <p:nvPr>
            <p:ph idx="1"/>
          </p:nvPr>
        </p:nvSpPr>
        <p:spPr>
          <a:xfrm>
            <a:off x="755576" y="2492896"/>
            <a:ext cx="7848872" cy="3744416"/>
          </a:xfrm>
        </p:spPr>
        <p:txBody>
          <a:bodyPr>
            <a:normAutofit fontScale="40000" lnSpcReduction="20000"/>
          </a:bodyPr>
          <a:lstStyle/>
          <a:p>
            <a:pPr marL="0" indent="0">
              <a:lnSpc>
                <a:spcPct val="120000"/>
              </a:lnSpc>
              <a:buNone/>
            </a:pPr>
            <a:r>
              <a:rPr lang="en-GB" sz="3400" dirty="0" smtClean="0">
                <a:latin typeface="Century Gothic" panose="020B0502020202020204" pitchFamily="34" charset="0"/>
              </a:rPr>
              <a:t>Swimming is on a </a:t>
            </a:r>
            <a:r>
              <a:rPr lang="en-GB" sz="3400" b="1" dirty="0" smtClean="0">
                <a:latin typeface="Century Gothic" panose="020B0502020202020204" pitchFamily="34" charset="0"/>
              </a:rPr>
              <a:t>Tuesday afternoon </a:t>
            </a:r>
            <a:r>
              <a:rPr lang="en-GB" sz="3400" dirty="0" smtClean="0">
                <a:latin typeface="Century Gothic" panose="020B0502020202020204" pitchFamily="34" charset="0"/>
              </a:rPr>
              <a:t>each week. Year 6, 5 and 4 are swimming in term 1 &amp; 2. Year 3 will learn in term </a:t>
            </a:r>
            <a:r>
              <a:rPr lang="en-GB" sz="3400" dirty="0" smtClean="0">
                <a:latin typeface="Century Gothic" panose="020B0502020202020204" pitchFamily="34" charset="0"/>
              </a:rPr>
              <a:t>3-4 and Year 2 will learn in term 5-6. </a:t>
            </a:r>
            <a:endParaRPr lang="en-GB" sz="3400" dirty="0">
              <a:latin typeface="Century Gothic" panose="020B0502020202020204" pitchFamily="34" charset="0"/>
            </a:endParaRPr>
          </a:p>
          <a:p>
            <a:pPr marL="0" indent="0">
              <a:lnSpc>
                <a:spcPct val="120000"/>
              </a:lnSpc>
              <a:buNone/>
            </a:pPr>
            <a:r>
              <a:rPr lang="en-GB" sz="3400" b="1" dirty="0" smtClean="0">
                <a:latin typeface="Century Gothic" panose="020B0502020202020204" pitchFamily="34" charset="0"/>
              </a:rPr>
              <a:t>P.E. </a:t>
            </a:r>
            <a:r>
              <a:rPr lang="en-GB" sz="3400" b="1" dirty="0">
                <a:latin typeface="Century Gothic" panose="020B0502020202020204" pitchFamily="34" charset="0"/>
              </a:rPr>
              <a:t>k</a:t>
            </a:r>
            <a:r>
              <a:rPr lang="en-GB" sz="3400" b="1" dirty="0" smtClean="0">
                <a:latin typeface="Century Gothic" panose="020B0502020202020204" pitchFamily="34" charset="0"/>
              </a:rPr>
              <a:t>it: </a:t>
            </a:r>
          </a:p>
          <a:p>
            <a:pPr>
              <a:lnSpc>
                <a:spcPct val="120000"/>
              </a:lnSpc>
            </a:pPr>
            <a:r>
              <a:rPr lang="en-GB" sz="3400" dirty="0" smtClean="0">
                <a:latin typeface="Century Gothic" panose="020B0502020202020204" pitchFamily="34" charset="0"/>
              </a:rPr>
              <a:t>Indoor kit: Plain blue or black sweatshirt and jogging bottoms.</a:t>
            </a:r>
          </a:p>
          <a:p>
            <a:pPr>
              <a:lnSpc>
                <a:spcPct val="120000"/>
              </a:lnSpc>
            </a:pPr>
            <a:r>
              <a:rPr lang="en-GB" sz="3400" dirty="0" smtClean="0">
                <a:latin typeface="Century Gothic" panose="020B0502020202020204" pitchFamily="34" charset="0"/>
              </a:rPr>
              <a:t>Plain black or blue shorts.</a:t>
            </a:r>
          </a:p>
          <a:p>
            <a:pPr>
              <a:lnSpc>
                <a:spcPct val="120000"/>
              </a:lnSpc>
            </a:pPr>
            <a:r>
              <a:rPr lang="en-GB" sz="3400" dirty="0" smtClean="0">
                <a:latin typeface="Century Gothic" panose="020B0502020202020204" pitchFamily="34" charset="0"/>
              </a:rPr>
              <a:t>Plain t-shirt of your child’s house colour.</a:t>
            </a:r>
          </a:p>
          <a:p>
            <a:pPr>
              <a:lnSpc>
                <a:spcPct val="120000"/>
              </a:lnSpc>
            </a:pPr>
            <a:r>
              <a:rPr lang="en-GB" sz="3400" dirty="0" smtClean="0">
                <a:latin typeface="Century Gothic" panose="020B0502020202020204" pitchFamily="34" charset="0"/>
              </a:rPr>
              <a:t>Trainers for P.E.</a:t>
            </a:r>
          </a:p>
          <a:p>
            <a:pPr>
              <a:lnSpc>
                <a:spcPct val="120000"/>
              </a:lnSpc>
            </a:pPr>
            <a:r>
              <a:rPr lang="en-GB" sz="3400" dirty="0" smtClean="0">
                <a:latin typeface="Century Gothic" panose="020B0502020202020204" pitchFamily="34" charset="0"/>
              </a:rPr>
              <a:t>We would ask that children do not wear multi-coloured, sparkly or fashion items for their PE lessons. </a:t>
            </a:r>
            <a:endParaRPr lang="en-GB" sz="3400" dirty="0" smtClean="0">
              <a:latin typeface="Century Gothic" panose="020B0502020202020204" pitchFamily="34" charset="0"/>
            </a:endParaRPr>
          </a:p>
          <a:p>
            <a:pPr>
              <a:lnSpc>
                <a:spcPct val="120000"/>
              </a:lnSpc>
            </a:pPr>
            <a:r>
              <a:rPr lang="en-GB" sz="3400" dirty="0" smtClean="0">
                <a:latin typeface="Century Gothic" panose="020B0502020202020204" pitchFamily="34" charset="0"/>
              </a:rPr>
              <a:t>Hair ties</a:t>
            </a:r>
            <a:endParaRPr lang="en-GB" sz="3400" dirty="0" smtClean="0">
              <a:latin typeface="Century Gothic" panose="020B0502020202020204" pitchFamily="34" charset="0"/>
            </a:endParaRPr>
          </a:p>
          <a:p>
            <a:pPr>
              <a:lnSpc>
                <a:spcPct val="120000"/>
              </a:lnSpc>
            </a:pPr>
            <a:r>
              <a:rPr lang="en-GB" sz="3400" dirty="0" smtClean="0">
                <a:latin typeface="Century Gothic" panose="020B0502020202020204" pitchFamily="34" charset="0"/>
              </a:rPr>
              <a:t>Earrings: Studs only. </a:t>
            </a:r>
            <a:endParaRPr lang="en-GB" sz="3400" dirty="0">
              <a:latin typeface="Century Gothic" panose="020B0502020202020204" pitchFamily="34" charset="0"/>
            </a:endParaRPr>
          </a:p>
        </p:txBody>
      </p:sp>
      <p:pic>
        <p:nvPicPr>
          <p:cNvPr id="6146" name="Picture 2" descr="C:\Users\staff29.OXHEY\AppData\Local\Microsoft\Windows\Temporary Internet Files\Content.IE5\O8JIM0P9\sports_kid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781874"/>
            <a:ext cx="2016224" cy="990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040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990" y="836712"/>
            <a:ext cx="6798734" cy="1303867"/>
          </a:xfrm>
        </p:spPr>
        <p:txBody>
          <a:bodyPr/>
          <a:lstStyle/>
          <a:p>
            <a:r>
              <a:rPr lang="en-GB" b="1" dirty="0" smtClean="0">
                <a:latin typeface="Century Gothic" panose="020B0502020202020204" pitchFamily="34" charset="0"/>
              </a:rPr>
              <a:t>Food and drink</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lnSpcReduction="10000"/>
          </a:bodyPr>
          <a:lstStyle/>
          <a:p>
            <a:r>
              <a:rPr lang="en-GB" dirty="0" smtClean="0">
                <a:latin typeface="Century Gothic" panose="020B0502020202020204" pitchFamily="34" charset="0"/>
              </a:rPr>
              <a:t>We are a nut-free school – please do not send in food and snacks which contain nuts</a:t>
            </a:r>
          </a:p>
          <a:p>
            <a:r>
              <a:rPr lang="en-GB" dirty="0" smtClean="0">
                <a:latin typeface="Century Gothic" panose="020B0502020202020204" pitchFamily="34" charset="0"/>
              </a:rPr>
              <a:t>All snacks which are sent in should be healthy e.g. fruit, vegetables, NOT crisps and chocolate</a:t>
            </a:r>
          </a:p>
          <a:p>
            <a:r>
              <a:rPr lang="en-GB" dirty="0" smtClean="0">
                <a:latin typeface="Century Gothic" panose="020B0502020202020204" pitchFamily="34" charset="0"/>
              </a:rPr>
              <a:t>We want children to be hydrated but </a:t>
            </a:r>
            <a:r>
              <a:rPr lang="en-GB" dirty="0" smtClean="0">
                <a:latin typeface="Century Gothic" panose="020B0502020202020204" pitchFamily="34" charset="0"/>
              </a:rPr>
              <a:t>children </a:t>
            </a:r>
            <a:r>
              <a:rPr lang="en-GB" dirty="0" smtClean="0">
                <a:latin typeface="Century Gothic" panose="020B0502020202020204" pitchFamily="34" charset="0"/>
              </a:rPr>
              <a:t>should only be drinking water in school</a:t>
            </a:r>
            <a:endParaRPr lang="en-GB" dirty="0">
              <a:latin typeface="Century Gothic" panose="020B0502020202020204" pitchFamily="34" charset="0"/>
            </a:endParaRPr>
          </a:p>
        </p:txBody>
      </p:sp>
    </p:spTree>
    <p:extLst>
      <p:ext uri="{BB962C8B-B14F-4D97-AF65-F5344CB8AC3E}">
        <p14:creationId xmlns:p14="http://schemas.microsoft.com/office/powerpoint/2010/main" val="91121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942" y="913284"/>
            <a:ext cx="8229600" cy="1143000"/>
          </a:xfrm>
        </p:spPr>
        <p:txBody>
          <a:bodyPr/>
          <a:lstStyle/>
          <a:p>
            <a:pPr algn="ctr"/>
            <a:r>
              <a:rPr lang="en-GB" b="1" dirty="0" smtClean="0">
                <a:latin typeface="Century Gothic" panose="020B0502020202020204" pitchFamily="34" charset="0"/>
              </a:rPr>
              <a:t>Homework</a:t>
            </a:r>
            <a:endParaRPr lang="en-GB" b="1" dirty="0">
              <a:latin typeface="Century Gothic" panose="020B0502020202020204" pitchFamily="34" charset="0"/>
            </a:endParaRPr>
          </a:p>
        </p:txBody>
      </p:sp>
      <p:sp>
        <p:nvSpPr>
          <p:cNvPr id="3" name="Content Placeholder 2"/>
          <p:cNvSpPr>
            <a:spLocks noGrp="1"/>
          </p:cNvSpPr>
          <p:nvPr>
            <p:ph idx="1"/>
          </p:nvPr>
        </p:nvSpPr>
        <p:spPr>
          <a:xfrm>
            <a:off x="750962" y="2564904"/>
            <a:ext cx="7565561" cy="3168352"/>
          </a:xfrm>
        </p:spPr>
        <p:txBody>
          <a:bodyPr>
            <a:normAutofit/>
          </a:bodyPr>
          <a:lstStyle/>
          <a:p>
            <a:pPr algn="just">
              <a:lnSpc>
                <a:spcPct val="120000"/>
              </a:lnSpc>
            </a:pPr>
            <a:r>
              <a:rPr lang="en-GB" dirty="0" smtClean="0">
                <a:latin typeface="SassoonPrimaryInfant" pitchFamily="2" charset="0"/>
              </a:rPr>
              <a:t>Reading is non-negotiable and needs to happen 5x a week. </a:t>
            </a:r>
          </a:p>
          <a:p>
            <a:pPr algn="just">
              <a:lnSpc>
                <a:spcPct val="120000"/>
              </a:lnSpc>
            </a:pPr>
            <a:r>
              <a:rPr lang="en-GB" dirty="0" err="1" smtClean="0">
                <a:latin typeface="SassoonPrimaryInfant" pitchFamily="2" charset="0"/>
              </a:rPr>
              <a:t>Mangahigh</a:t>
            </a:r>
            <a:r>
              <a:rPr lang="en-GB" dirty="0" smtClean="0">
                <a:latin typeface="SassoonPrimaryInfant" pitchFamily="2" charset="0"/>
              </a:rPr>
              <a:t> and spelling activities (Spelling Shed) will be set weekly. Children will be given reward points for completing these tasks. </a:t>
            </a:r>
            <a:endParaRPr lang="en-GB" dirty="0" smtClean="0">
              <a:latin typeface="SassoonPrimaryInfant" pitchFamily="2" charset="0"/>
            </a:endParaRPr>
          </a:p>
        </p:txBody>
      </p:sp>
      <p:pic>
        <p:nvPicPr>
          <p:cNvPr id="4" name="Picture 3" descr="Now &amp; then by Nica | Welcome to Junior 2 2014"/>
          <p:cNvPicPr>
            <a:picLocks noChangeAspect="1"/>
          </p:cNvPicPr>
          <p:nvPr/>
        </p:nvPicPr>
        <p:blipFill rotWithShape="1">
          <a:blip r:embed="rId2" cstate="print">
            <a:extLst>
              <a:ext uri="{28A0092B-C50C-407E-A947-70E740481C1C}">
                <a14:useLocalDpi xmlns:a14="http://schemas.microsoft.com/office/drawing/2010/main" val="0"/>
              </a:ext>
            </a:extLst>
          </a:blip>
          <a:srcRect b="5450"/>
          <a:stretch/>
        </p:blipFill>
        <p:spPr>
          <a:xfrm>
            <a:off x="7524328" y="1160748"/>
            <a:ext cx="652793" cy="648072"/>
          </a:xfrm>
          <a:prstGeom prst="rect">
            <a:avLst/>
          </a:prstGeom>
        </p:spPr>
      </p:pic>
    </p:spTree>
    <p:extLst>
      <p:ext uri="{BB962C8B-B14F-4D97-AF65-F5344CB8AC3E}">
        <p14:creationId xmlns:p14="http://schemas.microsoft.com/office/powerpoint/2010/main" val="147598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latin typeface="Century Gothic" panose="020B0502020202020204" pitchFamily="34" charset="0"/>
              </a:rPr>
              <a:t>Other reminders</a:t>
            </a:r>
            <a:endParaRPr lang="en-GB" sz="3200"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Unless explicitly agreed to by school, children should not bring toys to school</a:t>
            </a:r>
          </a:p>
          <a:p>
            <a:r>
              <a:rPr lang="en-GB" dirty="0" smtClean="0">
                <a:latin typeface="Century Gothic" panose="020B0502020202020204" pitchFamily="34" charset="0"/>
              </a:rPr>
              <a:t>Again, unless specified on a plan, children should not be bringing fidget toys into class</a:t>
            </a:r>
            <a:endParaRPr lang="en-GB" dirty="0">
              <a:latin typeface="Century Gothic" panose="020B0502020202020204" pitchFamily="34" charset="0"/>
            </a:endParaRPr>
          </a:p>
        </p:txBody>
      </p:sp>
    </p:spTree>
    <p:extLst>
      <p:ext uri="{BB962C8B-B14F-4D97-AF65-F5344CB8AC3E}">
        <p14:creationId xmlns:p14="http://schemas.microsoft.com/office/powerpoint/2010/main" val="216394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p:txBody>
          <a:bodyPr/>
          <a:lstStyle/>
          <a:p>
            <a:endParaRPr lang="en-GB" dirty="0"/>
          </a:p>
        </p:txBody>
      </p:sp>
      <p:pic>
        <p:nvPicPr>
          <p:cNvPr id="11" name="Picture 10"/>
          <p:cNvPicPr>
            <a:picLocks noChangeAspect="1"/>
          </p:cNvPicPr>
          <p:nvPr/>
        </p:nvPicPr>
        <p:blipFill>
          <a:blip r:embed="rId2"/>
          <a:stretch>
            <a:fillRect/>
          </a:stretch>
        </p:blipFill>
        <p:spPr>
          <a:xfrm>
            <a:off x="323528" y="260649"/>
            <a:ext cx="8496944" cy="6448952"/>
          </a:xfrm>
          <a:prstGeom prst="rect">
            <a:avLst/>
          </a:prstGeom>
        </p:spPr>
      </p:pic>
    </p:spTree>
    <p:extLst>
      <p:ext uri="{BB962C8B-B14F-4D97-AF65-F5344CB8AC3E}">
        <p14:creationId xmlns:p14="http://schemas.microsoft.com/office/powerpoint/2010/main" val="34816966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Key Dates</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fontScale="70000" lnSpcReduction="20000"/>
          </a:bodyPr>
          <a:lstStyle/>
          <a:p>
            <a:r>
              <a:rPr lang="en-GB" dirty="0" smtClean="0">
                <a:latin typeface="Century Gothic" panose="020B0502020202020204" pitchFamily="34" charset="0"/>
              </a:rPr>
              <a:t>15/10/24- 16/10/24 		Parents </a:t>
            </a:r>
            <a:r>
              <a:rPr lang="en-GB" dirty="0" smtClean="0">
                <a:latin typeface="Century Gothic" panose="020B0502020202020204" pitchFamily="34" charset="0"/>
              </a:rPr>
              <a:t>Evening</a:t>
            </a:r>
            <a:endParaRPr lang="en-GB" dirty="0">
              <a:latin typeface="Century Gothic" panose="020B0502020202020204" pitchFamily="34" charset="0"/>
            </a:endParaRPr>
          </a:p>
          <a:p>
            <a:r>
              <a:rPr lang="en-GB" dirty="0" smtClean="0">
                <a:latin typeface="Century Gothic" panose="020B0502020202020204" pitchFamily="34" charset="0"/>
              </a:rPr>
              <a:t>TBC  </a:t>
            </a:r>
            <a:r>
              <a:rPr lang="en-GB" dirty="0" smtClean="0">
                <a:latin typeface="Century Gothic" panose="020B0502020202020204" pitchFamily="34" charset="0"/>
              </a:rPr>
              <a:t>	 </a:t>
            </a:r>
            <a:r>
              <a:rPr lang="en-GB" dirty="0" smtClean="0">
                <a:latin typeface="Century Gothic" panose="020B0502020202020204" pitchFamily="34" charset="0"/>
              </a:rPr>
              <a:t>				School </a:t>
            </a:r>
            <a:r>
              <a:rPr lang="en-GB" dirty="0" smtClean="0">
                <a:latin typeface="Century Gothic" panose="020B0502020202020204" pitchFamily="34" charset="0"/>
              </a:rPr>
              <a:t>Association Disco</a:t>
            </a:r>
          </a:p>
          <a:p>
            <a:r>
              <a:rPr lang="en-GB" dirty="0" smtClean="0">
                <a:latin typeface="Century Gothic" panose="020B0502020202020204" pitchFamily="34" charset="0"/>
              </a:rPr>
              <a:t>4/11/24</a:t>
            </a:r>
            <a:r>
              <a:rPr lang="en-GB" dirty="0" smtClean="0">
                <a:latin typeface="Century Gothic" panose="020B0502020202020204" pitchFamily="34" charset="0"/>
              </a:rPr>
              <a:t> </a:t>
            </a:r>
            <a:r>
              <a:rPr lang="en-GB" dirty="0" smtClean="0">
                <a:latin typeface="Century Gothic" panose="020B0502020202020204" pitchFamily="34" charset="0"/>
              </a:rPr>
              <a:t>- </a:t>
            </a:r>
            <a:r>
              <a:rPr lang="en-GB" dirty="0" smtClean="0">
                <a:latin typeface="Century Gothic" panose="020B0502020202020204" pitchFamily="34" charset="0"/>
              </a:rPr>
              <a:t>8</a:t>
            </a:r>
            <a:r>
              <a:rPr lang="en-GB" dirty="0" smtClean="0">
                <a:latin typeface="Century Gothic" panose="020B0502020202020204" pitchFamily="34" charset="0"/>
              </a:rPr>
              <a:t>/11/24 		Y6 Residential</a:t>
            </a:r>
            <a:endParaRPr lang="en-GB" dirty="0">
              <a:latin typeface="Century Gothic" panose="020B0502020202020204" pitchFamily="34" charset="0"/>
            </a:endParaRPr>
          </a:p>
          <a:p>
            <a:r>
              <a:rPr lang="en-GB" dirty="0" smtClean="0">
                <a:latin typeface="Century Gothic" panose="020B0502020202020204" pitchFamily="34" charset="0"/>
              </a:rPr>
              <a:t>TBC   </a:t>
            </a:r>
            <a:r>
              <a:rPr lang="en-GB" dirty="0" smtClean="0">
                <a:latin typeface="Century Gothic" panose="020B0502020202020204" pitchFamily="34" charset="0"/>
              </a:rPr>
              <a:t>	</a:t>
            </a:r>
            <a:r>
              <a:rPr lang="en-GB" dirty="0" smtClean="0">
                <a:latin typeface="Century Gothic" panose="020B0502020202020204" pitchFamily="34" charset="0"/>
              </a:rPr>
              <a:t>				Christmas </a:t>
            </a:r>
            <a:r>
              <a:rPr lang="en-GB" dirty="0">
                <a:latin typeface="Century Gothic" panose="020B0502020202020204" pitchFamily="34" charset="0"/>
              </a:rPr>
              <a:t>Fayre</a:t>
            </a:r>
          </a:p>
          <a:p>
            <a:r>
              <a:rPr lang="en-GB" dirty="0" smtClean="0">
                <a:latin typeface="Century Gothic" panose="020B0502020202020204" pitchFamily="34" charset="0"/>
              </a:rPr>
              <a:t>25/2/25- 26/2/25 		Parents </a:t>
            </a:r>
            <a:r>
              <a:rPr lang="en-GB" dirty="0" smtClean="0">
                <a:latin typeface="Century Gothic" panose="020B0502020202020204" pitchFamily="34" charset="0"/>
              </a:rPr>
              <a:t>Evening</a:t>
            </a:r>
            <a:endParaRPr lang="en-GB" dirty="0">
              <a:latin typeface="Century Gothic" panose="020B0502020202020204" pitchFamily="34" charset="0"/>
            </a:endParaRPr>
          </a:p>
          <a:p>
            <a:r>
              <a:rPr lang="en-GB" dirty="0" smtClean="0">
                <a:latin typeface="Century Gothic" panose="020B0502020202020204" pitchFamily="34" charset="0"/>
              </a:rPr>
              <a:t>12/5/25 </a:t>
            </a:r>
            <a:r>
              <a:rPr lang="en-GB" dirty="0" smtClean="0">
                <a:latin typeface="Century Gothic" panose="020B0502020202020204" pitchFamily="34" charset="0"/>
              </a:rPr>
              <a:t>		</a:t>
            </a:r>
            <a:r>
              <a:rPr lang="en-GB" dirty="0" smtClean="0">
                <a:latin typeface="Century Gothic" panose="020B0502020202020204" pitchFamily="34" charset="0"/>
              </a:rPr>
              <a:t>		Y6 </a:t>
            </a:r>
            <a:r>
              <a:rPr lang="en-GB" dirty="0">
                <a:latin typeface="Century Gothic" panose="020B0502020202020204" pitchFamily="34" charset="0"/>
              </a:rPr>
              <a:t>SATs week begins</a:t>
            </a:r>
          </a:p>
          <a:p>
            <a:r>
              <a:rPr lang="en-GB" dirty="0" smtClean="0">
                <a:latin typeface="Century Gothic" panose="020B0502020202020204" pitchFamily="34" charset="0"/>
              </a:rPr>
              <a:t>5</a:t>
            </a:r>
            <a:r>
              <a:rPr lang="en-GB" dirty="0" smtClean="0">
                <a:latin typeface="Century Gothic" panose="020B0502020202020204" pitchFamily="34" charset="0"/>
              </a:rPr>
              <a:t>/6/25 </a:t>
            </a:r>
            <a:r>
              <a:rPr lang="en-GB" dirty="0" smtClean="0">
                <a:latin typeface="Century Gothic" panose="020B0502020202020204" pitchFamily="34" charset="0"/>
              </a:rPr>
              <a:t>		</a:t>
            </a:r>
            <a:r>
              <a:rPr lang="en-GB" dirty="0" smtClean="0">
                <a:latin typeface="Century Gothic" panose="020B0502020202020204" pitchFamily="34" charset="0"/>
              </a:rPr>
              <a:t>		Sports Day</a:t>
            </a:r>
          </a:p>
          <a:p>
            <a:r>
              <a:rPr lang="en-GB" dirty="0" smtClean="0">
                <a:latin typeface="Century Gothic" panose="020B0502020202020204" pitchFamily="34" charset="0"/>
              </a:rPr>
              <a:t>9/4/25				Y3/Y4 Production</a:t>
            </a:r>
            <a:r>
              <a:rPr lang="en-GB" dirty="0">
                <a:latin typeface="Century Gothic" panose="020B0502020202020204" pitchFamily="34" charset="0"/>
              </a:rPr>
              <a:t>	</a:t>
            </a:r>
            <a:endParaRPr lang="en-GB" dirty="0" smtClean="0">
              <a:latin typeface="Century Gothic" panose="020B0502020202020204" pitchFamily="34" charset="0"/>
            </a:endParaRPr>
          </a:p>
          <a:p>
            <a:r>
              <a:rPr lang="en-GB" dirty="0">
                <a:latin typeface="Century Gothic" panose="020B0502020202020204" pitchFamily="34" charset="0"/>
              </a:rPr>
              <a:t>9</a:t>
            </a:r>
            <a:r>
              <a:rPr lang="en-GB" dirty="0" smtClean="0">
                <a:latin typeface="Century Gothic" panose="020B0502020202020204" pitchFamily="34" charset="0"/>
              </a:rPr>
              <a:t>/7/24 </a:t>
            </a:r>
            <a:r>
              <a:rPr lang="en-GB" dirty="0" smtClean="0">
                <a:latin typeface="Century Gothic" panose="020B0502020202020204" pitchFamily="34" charset="0"/>
              </a:rPr>
              <a:t>		</a:t>
            </a:r>
            <a:r>
              <a:rPr lang="en-GB" dirty="0" smtClean="0">
                <a:latin typeface="Century Gothic" panose="020B0502020202020204" pitchFamily="34" charset="0"/>
              </a:rPr>
              <a:t>		Y5/Y6 Production</a:t>
            </a:r>
          </a:p>
          <a:p>
            <a:r>
              <a:rPr lang="en-GB" dirty="0" smtClean="0">
                <a:latin typeface="Century Gothic" panose="020B0502020202020204" pitchFamily="34" charset="0"/>
              </a:rPr>
              <a:t>14/7/24				End-of-year reports</a:t>
            </a:r>
            <a:endParaRPr lang="en-GB" dirty="0">
              <a:latin typeface="Century Gothic" panose="020B0502020202020204" pitchFamily="34" charset="0"/>
            </a:endParaRPr>
          </a:p>
        </p:txBody>
      </p:sp>
    </p:spTree>
    <p:extLst>
      <p:ext uri="{BB962C8B-B14F-4D97-AF65-F5344CB8AC3E}">
        <p14:creationId xmlns:p14="http://schemas.microsoft.com/office/powerpoint/2010/main" val="203059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Any Questions?</a:t>
            </a:r>
            <a:endParaRPr lang="en-GB"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If you have any questions, we will all go to our classrooms to speak to you individually. </a:t>
            </a:r>
          </a:p>
          <a:p>
            <a:pPr marL="0" indent="0">
              <a:buNone/>
            </a:pPr>
            <a:endParaRPr lang="en-GB" dirty="0" smtClean="0">
              <a:latin typeface="Century Gothic" panose="020B0502020202020204" pitchFamily="34" charset="0"/>
            </a:endParaRPr>
          </a:p>
          <a:p>
            <a:r>
              <a:rPr lang="en-GB" dirty="0" smtClean="0">
                <a:latin typeface="Century Gothic" panose="020B0502020202020204" pitchFamily="34" charset="0"/>
              </a:rPr>
              <a:t>Thank you very much. </a:t>
            </a:r>
            <a:r>
              <a:rPr lang="en-GB" dirty="0" smtClean="0">
                <a:latin typeface="Century Gothic" panose="020B0502020202020204" pitchFamily="34" charset="0"/>
                <a:sym typeface="Wingdings" panose="05000000000000000000" pitchFamily="2" charset="2"/>
              </a:rPr>
              <a:t></a:t>
            </a:r>
            <a:endParaRPr lang="en-GB" dirty="0" smtClean="0">
              <a:latin typeface="Century Gothic" panose="020B0502020202020204" pitchFamily="34" charset="0"/>
            </a:endParaRPr>
          </a:p>
        </p:txBody>
      </p:sp>
    </p:spTree>
    <p:extLst>
      <p:ext uri="{BB962C8B-B14F-4D97-AF65-F5344CB8AC3E}">
        <p14:creationId xmlns:p14="http://schemas.microsoft.com/office/powerpoint/2010/main" val="229570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4393</TotalTime>
  <Words>873</Words>
  <Application>Microsoft Office PowerPoint</Application>
  <PresentationFormat>On-screen Show (4:3)</PresentationFormat>
  <Paragraphs>114</Paragraphs>
  <Slides>20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Garamond</vt:lpstr>
      <vt:lpstr>SassoonPrimaryInfant</vt:lpstr>
      <vt:lpstr>Wingdings</vt:lpstr>
      <vt:lpstr>Wingdings 2</vt:lpstr>
      <vt:lpstr>Organic</vt:lpstr>
      <vt:lpstr>KS2 Parent Information September 2024 </vt:lpstr>
      <vt:lpstr>We have 2 key principles at Cam Everlands</vt:lpstr>
      <vt:lpstr>This means…</vt:lpstr>
      <vt:lpstr>Cam Everlands Goals</vt:lpstr>
      <vt:lpstr>Behaviour</vt:lpstr>
      <vt:lpstr>Class Dojo</vt:lpstr>
      <vt:lpstr> </vt:lpstr>
      <vt:lpstr>Why do we read?</vt:lpstr>
      <vt:lpstr>Reading in School</vt:lpstr>
      <vt:lpstr>Aspiring Reading Programme</vt:lpstr>
      <vt:lpstr>Multiplication  at Cam Everlands</vt:lpstr>
      <vt:lpstr>Spellings</vt:lpstr>
      <vt:lpstr>Class Structure</vt:lpstr>
      <vt:lpstr>P.E.</vt:lpstr>
      <vt:lpstr>Food and drink</vt:lpstr>
      <vt:lpstr>Homework</vt:lpstr>
      <vt:lpstr>Other reminders</vt:lpstr>
      <vt:lpstr>PowerPoint Presentation</vt:lpstr>
      <vt:lpstr>Key Dates</vt:lpstr>
      <vt:lpstr>Any Questions?</vt:lpstr>
    </vt:vector>
  </TitlesOfParts>
  <Company>Oxhey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Meet the Teacher Evening</dc:title>
  <dc:creator>staff29</dc:creator>
  <cp:lastModifiedBy>Tom Payne</cp:lastModifiedBy>
  <cp:revision>147</cp:revision>
  <dcterms:created xsi:type="dcterms:W3CDTF">2016-09-06T19:33:29Z</dcterms:created>
  <dcterms:modified xsi:type="dcterms:W3CDTF">2024-09-12T07:10:58Z</dcterms:modified>
</cp:coreProperties>
</file>