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4"/>
  </p:notesMasterIdLst>
  <p:sldIdLst>
    <p:sldId id="256" r:id="rId2"/>
    <p:sldId id="296" r:id="rId3"/>
    <p:sldId id="297" r:id="rId4"/>
    <p:sldId id="298" r:id="rId5"/>
    <p:sldId id="292" r:id="rId6"/>
    <p:sldId id="300" r:id="rId7"/>
    <p:sldId id="272" r:id="rId8"/>
    <p:sldId id="307" r:id="rId9"/>
    <p:sldId id="308" r:id="rId10"/>
    <p:sldId id="274" r:id="rId11"/>
    <p:sldId id="304" r:id="rId12"/>
    <p:sldId id="293" r:id="rId13"/>
    <p:sldId id="277" r:id="rId14"/>
    <p:sldId id="290" r:id="rId15"/>
    <p:sldId id="302" r:id="rId16"/>
    <p:sldId id="271" r:id="rId17"/>
    <p:sldId id="261" r:id="rId18"/>
    <p:sldId id="299" r:id="rId19"/>
    <p:sldId id="301" r:id="rId20"/>
    <p:sldId id="305" r:id="rId21"/>
    <p:sldId id="306" r:id="rId22"/>
    <p:sldId id="291"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845"/>
    <a:srgbClr val="485D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12" autoAdjust="0"/>
    <p:restoredTop sz="90727" autoAdjust="0"/>
  </p:normalViewPr>
  <p:slideViewPr>
    <p:cSldViewPr>
      <p:cViewPr varScale="1">
        <p:scale>
          <a:sx n="78" d="100"/>
          <a:sy n="78" d="100"/>
        </p:scale>
        <p:origin x="176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EBD1BF-B858-4EE5-BAC7-4E150CFDE69F}" type="datetimeFigureOut">
              <a:rPr lang="en-GB" smtClean="0"/>
              <a:t>12/09/2025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61C87C-B4F1-447D-8F08-3B4773AE565C}" type="slidenum">
              <a:rPr lang="en-GB" smtClean="0"/>
              <a:t>‹#›</a:t>
            </a:fld>
            <a:endParaRPr lang="en-GB"/>
          </a:p>
        </p:txBody>
      </p:sp>
    </p:spTree>
    <p:extLst>
      <p:ext uri="{BB962C8B-B14F-4D97-AF65-F5344CB8AC3E}">
        <p14:creationId xmlns:p14="http://schemas.microsoft.com/office/powerpoint/2010/main" val="365582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4</a:t>
            </a:fld>
            <a:endParaRPr lang="en-GB"/>
          </a:p>
        </p:txBody>
      </p:sp>
    </p:spTree>
    <p:extLst>
      <p:ext uri="{BB962C8B-B14F-4D97-AF65-F5344CB8AC3E}">
        <p14:creationId xmlns:p14="http://schemas.microsoft.com/office/powerpoint/2010/main" val="1577762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7</a:t>
            </a:fld>
            <a:endParaRPr lang="en-GB"/>
          </a:p>
        </p:txBody>
      </p:sp>
    </p:spTree>
    <p:extLst>
      <p:ext uri="{BB962C8B-B14F-4D97-AF65-F5344CB8AC3E}">
        <p14:creationId xmlns:p14="http://schemas.microsoft.com/office/powerpoint/2010/main" val="35892887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11</a:t>
            </a:fld>
            <a:endParaRPr lang="en-GB"/>
          </a:p>
        </p:txBody>
      </p:sp>
    </p:spTree>
    <p:extLst>
      <p:ext uri="{BB962C8B-B14F-4D97-AF65-F5344CB8AC3E}">
        <p14:creationId xmlns:p14="http://schemas.microsoft.com/office/powerpoint/2010/main" val="33530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17</a:t>
            </a:fld>
            <a:endParaRPr lang="en-GB"/>
          </a:p>
        </p:txBody>
      </p:sp>
    </p:spTree>
    <p:extLst>
      <p:ext uri="{BB962C8B-B14F-4D97-AF65-F5344CB8AC3E}">
        <p14:creationId xmlns:p14="http://schemas.microsoft.com/office/powerpoint/2010/main" val="3768463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161C87C-B4F1-447D-8F08-3B4773AE565C}" type="slidenum">
              <a:rPr lang="en-GB" smtClean="0"/>
              <a:t>22</a:t>
            </a:fld>
            <a:endParaRPr lang="en-GB"/>
          </a:p>
        </p:txBody>
      </p:sp>
    </p:spTree>
    <p:extLst>
      <p:ext uri="{BB962C8B-B14F-4D97-AF65-F5344CB8AC3E}">
        <p14:creationId xmlns:p14="http://schemas.microsoft.com/office/powerpoint/2010/main" val="24892089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0187BDBA-FFA2-4E49-ABDB-F78E2D7A4E92}" type="datetimeFigureOut">
              <a:rPr lang="en-GB" smtClean="0"/>
              <a:pPr/>
              <a:t>12/09/2025</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9516414F-3A72-424D-B6F4-C7D8FA08788A}" type="slidenum">
              <a:rPr lang="en-GB" smtClean="0"/>
              <a:pPr/>
              <a:t>‹#›</a:t>
            </a:fld>
            <a:endParaRPr lang="en-GB"/>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3351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255887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34132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155665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16414F-3A72-424D-B6F4-C7D8FA08788A}" type="slidenum">
              <a:rPr lang="en-GB" smtClean="0"/>
              <a:pPr/>
              <a:t>‹#›</a:t>
            </a:fld>
            <a:endParaRPr lang="en-GB"/>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7877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1493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2103964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51490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1973156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3808990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2275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71317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Tree>
    <p:extLst>
      <p:ext uri="{BB962C8B-B14F-4D97-AF65-F5344CB8AC3E}">
        <p14:creationId xmlns:p14="http://schemas.microsoft.com/office/powerpoint/2010/main" val="32397566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92359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04006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81531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87BDBA-FFA2-4E49-ABDB-F78E2D7A4E92}" type="datetimeFigureOut">
              <a:rPr lang="en-GB" smtClean="0"/>
              <a:pPr/>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6414F-3A72-424D-B6F4-C7D8FA08788A}" type="slidenum">
              <a:rPr lang="en-GB" smtClean="0"/>
              <a:pPr/>
              <a:t>‹#›</a:t>
            </a:fld>
            <a:endParaRPr lang="en-GB"/>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0939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187BDBA-FFA2-4E49-ABDB-F78E2D7A4E92}" type="datetimeFigureOut">
              <a:rPr lang="en-GB" smtClean="0"/>
              <a:pPr/>
              <a:t>12/09/2025</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516414F-3A72-424D-B6F4-C7D8FA08788A}" type="slidenum">
              <a:rPr lang="en-GB" smtClean="0"/>
              <a:pPr/>
              <a:t>‹#›</a:t>
            </a:fld>
            <a:endParaRPr lang="en-GB"/>
          </a:p>
        </p:txBody>
      </p:sp>
    </p:spTree>
    <p:extLst>
      <p:ext uri="{BB962C8B-B14F-4D97-AF65-F5344CB8AC3E}">
        <p14:creationId xmlns:p14="http://schemas.microsoft.com/office/powerpoint/2010/main" val="23911899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1.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8925" y="4509120"/>
            <a:ext cx="8229600" cy="1143000"/>
          </a:xfrm>
        </p:spPr>
        <p:txBody>
          <a:bodyPr anchor="ctr">
            <a:normAutofit fontScale="90000"/>
          </a:bodyPr>
          <a:lstStyle/>
          <a:p>
            <a:pPr algn="ctr"/>
            <a: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t>KS2 Parent Information</a:t>
            </a:r>
            <a:b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br>
            <a: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t>September </a:t>
            </a:r>
            <a:r>
              <a:rPr lang="en-GB" b="1" dirty="0" smtClean="0">
                <a:solidFill>
                  <a:srgbClr val="008845"/>
                </a:solidFill>
                <a:effectLst>
                  <a:outerShdw blurRad="38100" dist="38100" dir="2700000" algn="tl">
                    <a:srgbClr val="000000">
                      <a:alpha val="43137"/>
                    </a:srgbClr>
                  </a:outerShdw>
                </a:effectLst>
                <a:latin typeface="Century Gothic" panose="020B0502020202020204" pitchFamily="34" charset="0"/>
              </a:rPr>
              <a:t>2025 </a:t>
            </a:r>
            <a:endParaRPr lang="en-GB" b="1" dirty="0">
              <a:solidFill>
                <a:srgbClr val="008845"/>
              </a:solidFill>
              <a:effectLst>
                <a:outerShdw blurRad="38100" dist="38100" dir="2700000" algn="tl">
                  <a:srgbClr val="000000">
                    <a:alpha val="43137"/>
                  </a:srgbClr>
                </a:outerShdw>
              </a:effectLst>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3275856" y="1556792"/>
            <a:ext cx="2655738" cy="2655738"/>
          </a:xfrm>
          <a:prstGeom prst="rect">
            <a:avLst/>
          </a:prstGeom>
        </p:spPr>
      </p:pic>
    </p:spTree>
    <p:extLst>
      <p:ext uri="{BB962C8B-B14F-4D97-AF65-F5344CB8AC3E}">
        <p14:creationId xmlns:p14="http://schemas.microsoft.com/office/powerpoint/2010/main" val="944836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latin typeface="Century Gothic" panose="020B0502020202020204" pitchFamily="34" charset="0"/>
              </a:rPr>
              <a:t>We have 2 key principles at Cam Everlands</a:t>
            </a:r>
            <a:endParaRPr lang="en-GB" b="1" dirty="0">
              <a:latin typeface="Century Gothic" panose="020B0502020202020204" pitchFamily="34" charset="0"/>
            </a:endParaRPr>
          </a:p>
        </p:txBody>
      </p:sp>
      <p:sp>
        <p:nvSpPr>
          <p:cNvPr id="3" name="Content Placeholder 2"/>
          <p:cNvSpPr>
            <a:spLocks noGrp="1"/>
          </p:cNvSpPr>
          <p:nvPr>
            <p:ph idx="1"/>
          </p:nvPr>
        </p:nvSpPr>
        <p:spPr>
          <a:xfrm>
            <a:off x="533400" y="4279323"/>
            <a:ext cx="7981950" cy="109389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a:normAutofit fontScale="85000" lnSpcReduction="10000"/>
          </a:bodyPr>
          <a:lstStyle/>
          <a:p>
            <a:pPr marL="342900" lvl="1" indent="0" algn="ctr">
              <a:buNone/>
            </a:pPr>
            <a:r>
              <a:rPr lang="en-GB" sz="3300" dirty="0">
                <a:latin typeface="Century Gothic" panose="020B0502020202020204" pitchFamily="34" charset="0"/>
              </a:rPr>
              <a:t>Everyone has the right to learn and teach free from the disruption of </a:t>
            </a:r>
            <a:r>
              <a:rPr lang="en-GB" sz="3300" dirty="0" smtClean="0">
                <a:latin typeface="Century Gothic" panose="020B0502020202020204" pitchFamily="34" charset="0"/>
              </a:rPr>
              <a:t>others</a:t>
            </a:r>
            <a:endParaRPr lang="en-GB" sz="3300" dirty="0">
              <a:latin typeface="Century Gothic" panose="020B0502020202020204" pitchFamily="34" charset="0"/>
            </a:endParaRPr>
          </a:p>
        </p:txBody>
      </p:sp>
      <p:sp>
        <p:nvSpPr>
          <p:cNvPr id="4" name="Rounded Rectangle 3"/>
          <p:cNvSpPr/>
          <p:nvPr/>
        </p:nvSpPr>
        <p:spPr>
          <a:xfrm>
            <a:off x="533400" y="2558058"/>
            <a:ext cx="7981950" cy="128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Century Gothic" panose="020B0502020202020204" pitchFamily="34" charset="0"/>
              </a:rPr>
              <a:t>Everyone has the right to feel safe, valued and respected </a:t>
            </a:r>
          </a:p>
        </p:txBody>
      </p:sp>
    </p:spTree>
    <p:extLst>
      <p:ext uri="{BB962C8B-B14F-4D97-AF65-F5344CB8AC3E}">
        <p14:creationId xmlns:p14="http://schemas.microsoft.com/office/powerpoint/2010/main" val="894503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Century Gothic" panose="020B0502020202020204" pitchFamily="34" charset="0"/>
              </a:rPr>
              <a:t>This means…</a:t>
            </a:r>
            <a:endParaRPr lang="en-GB" sz="3600" b="1" dirty="0">
              <a:latin typeface="Century Gothic" panose="020B0502020202020204" pitchFamily="34" charset="0"/>
            </a:endParaRPr>
          </a:p>
        </p:txBody>
      </p:sp>
      <p:sp>
        <p:nvSpPr>
          <p:cNvPr id="3" name="Content Placeholder 2"/>
          <p:cNvSpPr>
            <a:spLocks noGrp="1"/>
          </p:cNvSpPr>
          <p:nvPr>
            <p:ph idx="1"/>
          </p:nvPr>
        </p:nvSpPr>
        <p:spPr>
          <a:xfrm>
            <a:off x="533400" y="4279323"/>
            <a:ext cx="7981950" cy="121064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a:normAutofit fontScale="92500"/>
          </a:bodyPr>
          <a:lstStyle/>
          <a:p>
            <a:pPr marL="342900" lvl="1" indent="0">
              <a:buNone/>
            </a:pPr>
            <a:r>
              <a:rPr lang="en-GB" sz="3000" b="1" u="sng" dirty="0">
                <a:latin typeface="Century Gothic" panose="020B0502020202020204" pitchFamily="34" charset="0"/>
              </a:rPr>
              <a:t>Nobody</a:t>
            </a:r>
            <a:r>
              <a:rPr lang="en-GB" sz="3000" dirty="0">
                <a:latin typeface="Century Gothic" panose="020B0502020202020204" pitchFamily="34" charset="0"/>
              </a:rPr>
              <a:t> has the right to stop anyone else </a:t>
            </a:r>
            <a:r>
              <a:rPr lang="en-GB" sz="3000" dirty="0" smtClean="0">
                <a:latin typeface="Century Gothic" panose="020B0502020202020204" pitchFamily="34" charset="0"/>
              </a:rPr>
              <a:t>learning </a:t>
            </a:r>
            <a:r>
              <a:rPr lang="en-GB" sz="3000" dirty="0">
                <a:latin typeface="Century Gothic" panose="020B0502020202020204" pitchFamily="34" charset="0"/>
              </a:rPr>
              <a:t>or </a:t>
            </a:r>
            <a:r>
              <a:rPr lang="en-GB" sz="3000" dirty="0" smtClean="0">
                <a:latin typeface="Century Gothic" panose="020B0502020202020204" pitchFamily="34" charset="0"/>
              </a:rPr>
              <a:t>teaching </a:t>
            </a:r>
            <a:r>
              <a:rPr lang="en-GB" sz="3000" dirty="0">
                <a:latin typeface="Century Gothic" panose="020B0502020202020204" pitchFamily="34" charset="0"/>
              </a:rPr>
              <a:t>by being disruptive</a:t>
            </a:r>
          </a:p>
          <a:p>
            <a:pPr marL="0" indent="0">
              <a:buNone/>
            </a:pPr>
            <a:endParaRPr lang="en-GB" sz="1800" dirty="0"/>
          </a:p>
        </p:txBody>
      </p:sp>
      <p:sp>
        <p:nvSpPr>
          <p:cNvPr id="4" name="Rounded Rectangle 3"/>
          <p:cNvSpPr/>
          <p:nvPr/>
        </p:nvSpPr>
        <p:spPr>
          <a:xfrm>
            <a:off x="533400" y="2558058"/>
            <a:ext cx="7981950" cy="128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u="sng" dirty="0">
                <a:latin typeface="Century Gothic" panose="020B0502020202020204" pitchFamily="34" charset="0"/>
              </a:rPr>
              <a:t>Nobody</a:t>
            </a:r>
            <a:r>
              <a:rPr lang="en-GB" sz="2800" dirty="0">
                <a:latin typeface="Century Gothic" panose="020B0502020202020204" pitchFamily="34" charset="0"/>
              </a:rPr>
              <a:t> has the right to make anyone else feel unsafe, not valued or disrespected </a:t>
            </a:r>
          </a:p>
        </p:txBody>
      </p:sp>
    </p:spTree>
    <p:extLst>
      <p:ext uri="{BB962C8B-B14F-4D97-AF65-F5344CB8AC3E}">
        <p14:creationId xmlns:p14="http://schemas.microsoft.com/office/powerpoint/2010/main" val="275323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entury Gothic" panose="020B0502020202020204" pitchFamily="34" charset="0"/>
              </a:rPr>
              <a:t>Cam Everlands Goals</a:t>
            </a:r>
            <a:endParaRPr lang="en-GB" b="1" dirty="0">
              <a:latin typeface="Century Gothic" panose="020B0502020202020204" pitchFamily="34" charset="0"/>
            </a:endParaRPr>
          </a:p>
        </p:txBody>
      </p:sp>
      <p:sp>
        <p:nvSpPr>
          <p:cNvPr id="3" name="Content Placeholder 2"/>
          <p:cNvSpPr>
            <a:spLocks noGrp="1"/>
          </p:cNvSpPr>
          <p:nvPr>
            <p:ph idx="1"/>
          </p:nvPr>
        </p:nvSpPr>
        <p:spPr>
          <a:xfrm>
            <a:off x="5500255" y="3137920"/>
            <a:ext cx="3015095" cy="1440602"/>
          </a:xfrm>
          <a:solidFill>
            <a:srgbClr val="7030A0"/>
          </a:solidFill>
        </p:spPr>
        <p:txBody>
          <a:bodyPr anchor="ctr"/>
          <a:lstStyle/>
          <a:p>
            <a:pPr marL="0" indent="0" algn="ctr">
              <a:buNone/>
            </a:pPr>
            <a:r>
              <a:rPr lang="en-GB" dirty="0" smtClean="0">
                <a:solidFill>
                  <a:schemeClr val="bg1"/>
                </a:solidFill>
                <a:latin typeface="Century Gothic" panose="020B0502020202020204" pitchFamily="34" charset="0"/>
              </a:rPr>
              <a:t>The Cam Everlands Goals will help you be a great learner.</a:t>
            </a:r>
            <a:endParaRPr lang="en-GB" dirty="0">
              <a:solidFill>
                <a:schemeClr val="bg1"/>
              </a:solidFill>
              <a:latin typeface="Century Gothic" panose="020B0502020202020204" pitchFamily="34" charset="0"/>
            </a:endParaRPr>
          </a:p>
        </p:txBody>
      </p:sp>
      <p:pic>
        <p:nvPicPr>
          <p:cNvPr id="4" name="Content Placeholder 3"/>
          <p:cNvPicPr>
            <a:picLocks/>
          </p:cNvPicPr>
          <p:nvPr/>
        </p:nvPicPr>
        <p:blipFill rotWithShape="1">
          <a:blip r:embed="rId3">
            <a:extLst>
              <a:ext uri="{28A0092B-C50C-407E-A947-70E740481C1C}">
                <a14:useLocalDpi xmlns:a14="http://schemas.microsoft.com/office/drawing/2010/main" val="0"/>
              </a:ext>
            </a:extLst>
          </a:blip>
          <a:srcRect l="9597" t="23560" r="13875" b="23655"/>
          <a:stretch/>
        </p:blipFill>
        <p:spPr bwMode="auto">
          <a:xfrm>
            <a:off x="755576" y="2564904"/>
            <a:ext cx="4562159" cy="291705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63273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601" y="620688"/>
            <a:ext cx="6798734" cy="878436"/>
          </a:xfrm>
        </p:spPr>
        <p:txBody>
          <a:bodyPr/>
          <a:lstStyle/>
          <a:p>
            <a:r>
              <a:rPr lang="en-GB" b="1" dirty="0" smtClean="0">
                <a:latin typeface="Century Gothic" panose="020B0502020202020204" pitchFamily="34" charset="0"/>
              </a:rPr>
              <a:t>Behaviour</a:t>
            </a:r>
            <a:endParaRPr lang="en-GB" b="1" dirty="0">
              <a:latin typeface="Century Gothic" panose="020B0502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2843808" y="1412776"/>
            <a:ext cx="3615720" cy="4800181"/>
          </a:xfrm>
          <a:prstGeom prst="rect">
            <a:avLst/>
          </a:prstGeom>
        </p:spPr>
      </p:pic>
    </p:spTree>
    <p:extLst>
      <p:ext uri="{BB962C8B-B14F-4D97-AF65-F5344CB8AC3E}">
        <p14:creationId xmlns:p14="http://schemas.microsoft.com/office/powerpoint/2010/main" val="1145627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entury Gothic" panose="020B0502020202020204" pitchFamily="34" charset="0"/>
              </a:rPr>
              <a:t>Class Dojo</a:t>
            </a:r>
            <a:endParaRPr lang="en-GB" b="1" dirty="0">
              <a:latin typeface="Century Gothic" panose="020B0502020202020204" pitchFamily="34" charset="0"/>
            </a:endParaRPr>
          </a:p>
        </p:txBody>
      </p:sp>
      <p:sp>
        <p:nvSpPr>
          <p:cNvPr id="3" name="Content Placeholder 2"/>
          <p:cNvSpPr>
            <a:spLocks noGrp="1"/>
          </p:cNvSpPr>
          <p:nvPr>
            <p:ph idx="1"/>
          </p:nvPr>
        </p:nvSpPr>
        <p:spPr/>
        <p:txBody>
          <a:bodyPr>
            <a:normAutofit/>
          </a:bodyPr>
          <a:lstStyle/>
          <a:p>
            <a:r>
              <a:rPr lang="en-GB" sz="2000" dirty="0" smtClean="0">
                <a:latin typeface="Century Gothic" panose="020B0502020202020204" pitchFamily="34" charset="0"/>
              </a:rPr>
              <a:t>We </a:t>
            </a:r>
            <a:r>
              <a:rPr lang="en-GB" sz="2000" dirty="0" smtClean="0">
                <a:latin typeface="Century Gothic" panose="020B0502020202020204" pitchFamily="34" charset="0"/>
              </a:rPr>
              <a:t>use </a:t>
            </a:r>
            <a:r>
              <a:rPr lang="en-GB" sz="2000" dirty="0" smtClean="0">
                <a:latin typeface="Century Gothic" panose="020B0502020202020204" pitchFamily="34" charset="0"/>
              </a:rPr>
              <a:t>Class Dojo as a reward system for the children to reward positive behaviour</a:t>
            </a:r>
          </a:p>
          <a:p>
            <a:r>
              <a:rPr lang="en-GB" sz="2000" dirty="0" smtClean="0">
                <a:latin typeface="Century Gothic" panose="020B0502020202020204" pitchFamily="34" charset="0"/>
              </a:rPr>
              <a:t>If you’ve signed up, you can get notifications when your child gets a reward</a:t>
            </a:r>
          </a:p>
          <a:p>
            <a:r>
              <a:rPr lang="en-GB" sz="2000" dirty="0" smtClean="0">
                <a:latin typeface="Century Gothic" panose="020B0502020202020204" pitchFamily="34" charset="0"/>
              </a:rPr>
              <a:t>Individual points go towards a personal reward</a:t>
            </a:r>
          </a:p>
          <a:p>
            <a:r>
              <a:rPr lang="en-GB" sz="2000" dirty="0" smtClean="0">
                <a:latin typeface="Century Gothic" panose="020B0502020202020204" pitchFamily="34" charset="0"/>
              </a:rPr>
              <a:t>Emails are still the best way to contact staff (although please be mindful that staff may not respond between 5pm and 8am)</a:t>
            </a:r>
          </a:p>
        </p:txBody>
      </p:sp>
      <p:pic>
        <p:nvPicPr>
          <p:cNvPr id="5" name="Picture 4"/>
          <p:cNvPicPr>
            <a:picLocks noChangeAspect="1"/>
          </p:cNvPicPr>
          <p:nvPr/>
        </p:nvPicPr>
        <p:blipFill rotWithShape="1">
          <a:blip r:embed="rId2"/>
          <a:srcRect b="24975"/>
          <a:stretch/>
        </p:blipFill>
        <p:spPr>
          <a:xfrm>
            <a:off x="5881798" y="720200"/>
            <a:ext cx="2540187" cy="1499004"/>
          </a:xfrm>
          <a:prstGeom prst="rect">
            <a:avLst/>
          </a:prstGeom>
        </p:spPr>
      </p:pic>
    </p:spTree>
    <p:extLst>
      <p:ext uri="{BB962C8B-B14F-4D97-AF65-F5344CB8AC3E}">
        <p14:creationId xmlns:p14="http://schemas.microsoft.com/office/powerpoint/2010/main" val="212177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90530"/>
            <a:ext cx="8229600" cy="852704"/>
          </a:xfrm>
        </p:spPr>
        <p:txBody>
          <a:bodyPr anchor="ctr">
            <a:normAutofit/>
          </a:bodyPr>
          <a:lstStyle/>
          <a:p>
            <a:pPr algn="ctr"/>
            <a:r>
              <a:rPr lang="en-GB" b="1" dirty="0" smtClean="0">
                <a:latin typeface="Century Gothic" panose="020B0502020202020204" pitchFamily="34" charset="0"/>
              </a:rPr>
              <a:t>Class Structure</a:t>
            </a:r>
            <a:endParaRPr lang="en-GB" b="1" dirty="0">
              <a:latin typeface="Century Gothic" panose="020B0502020202020204" pitchFamily="34" charset="0"/>
            </a:endParaRPr>
          </a:p>
        </p:txBody>
      </p:sp>
      <p:sp>
        <p:nvSpPr>
          <p:cNvPr id="3" name="Content Placeholder 2"/>
          <p:cNvSpPr>
            <a:spLocks noGrp="1"/>
          </p:cNvSpPr>
          <p:nvPr>
            <p:ph idx="1"/>
          </p:nvPr>
        </p:nvSpPr>
        <p:spPr>
          <a:xfrm>
            <a:off x="683568" y="1650159"/>
            <a:ext cx="7920880" cy="1008112"/>
          </a:xfrm>
        </p:spPr>
        <p:txBody>
          <a:bodyPr>
            <a:normAutofit/>
          </a:bodyPr>
          <a:lstStyle/>
          <a:p>
            <a:pPr marL="0" indent="0" algn="ctr">
              <a:buNone/>
            </a:pPr>
            <a:r>
              <a:rPr lang="en-GB" dirty="0" smtClean="0">
                <a:latin typeface="Century Gothic" panose="020B0502020202020204" pitchFamily="34" charset="0"/>
              </a:rPr>
              <a:t>KS2 is arranged into 4 classes</a:t>
            </a:r>
          </a:p>
        </p:txBody>
      </p:sp>
      <p:sp>
        <p:nvSpPr>
          <p:cNvPr id="4" name="Content Placeholder 2"/>
          <p:cNvSpPr txBox="1">
            <a:spLocks/>
          </p:cNvSpPr>
          <p:nvPr/>
        </p:nvSpPr>
        <p:spPr>
          <a:xfrm>
            <a:off x="1194560" y="2405819"/>
            <a:ext cx="7344816" cy="778553"/>
          </a:xfrm>
          <a:prstGeom prst="rect">
            <a:avLst/>
          </a:prstGeom>
        </p:spPr>
        <p:txBody>
          <a:bodyPr vert="horz">
            <a:normAutofit fontScale="850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800" b="1" dirty="0" smtClean="0">
                <a:latin typeface="Century Gothic" panose="020B0502020202020204" pitchFamily="34" charset="0"/>
              </a:rPr>
              <a:t>Year 3</a:t>
            </a:r>
          </a:p>
          <a:p>
            <a:pPr marL="0" indent="0" algn="just">
              <a:buNone/>
            </a:pPr>
            <a:r>
              <a:rPr lang="en-GB" sz="1800" b="1" i="1" dirty="0" smtClean="0">
                <a:latin typeface="Century Gothic" panose="020B0502020202020204" pitchFamily="34" charset="0"/>
              </a:rPr>
              <a:t>Teacher: </a:t>
            </a:r>
            <a:r>
              <a:rPr lang="en-GB" sz="1800" dirty="0">
                <a:latin typeface="Century Gothic" panose="020B0502020202020204" pitchFamily="34" charset="0"/>
              </a:rPr>
              <a:t>Mrs. </a:t>
            </a:r>
            <a:r>
              <a:rPr lang="en-GB" sz="1800" dirty="0" smtClean="0">
                <a:latin typeface="Century Gothic" panose="020B0502020202020204" pitchFamily="34" charset="0"/>
              </a:rPr>
              <a:t>Brunet-</a:t>
            </a:r>
            <a:r>
              <a:rPr lang="en-GB" sz="1800" dirty="0" err="1" smtClean="0">
                <a:latin typeface="Century Gothic" panose="020B0502020202020204" pitchFamily="34" charset="0"/>
              </a:rPr>
              <a:t>Lua</a:t>
            </a:r>
            <a:r>
              <a:rPr lang="en-GB" sz="1800" dirty="0" smtClean="0">
                <a:latin typeface="Century Gothic" panose="020B0502020202020204" pitchFamily="34" charset="0"/>
              </a:rPr>
              <a:t>, Mrs. </a:t>
            </a:r>
            <a:r>
              <a:rPr lang="en-GB" sz="1800" dirty="0" smtClean="0">
                <a:latin typeface="Century Gothic" panose="020B0502020202020204" pitchFamily="34" charset="0"/>
              </a:rPr>
              <a:t>Bright &amp; Mr Kinsley (apprentice teacher)</a:t>
            </a:r>
            <a:endParaRPr lang="en-GB" sz="1800" dirty="0" smtClean="0">
              <a:latin typeface="Century Gothic" panose="020B0502020202020204" pitchFamily="34" charset="0"/>
            </a:endParaRPr>
          </a:p>
          <a:p>
            <a:pPr marL="0" indent="0" algn="just">
              <a:buFont typeface="Wingdings 2"/>
              <a:buNone/>
            </a:pPr>
            <a:r>
              <a:rPr lang="en-GB" sz="1800" b="1" i="1" dirty="0" smtClean="0">
                <a:latin typeface="Century Gothic" panose="020B0502020202020204" pitchFamily="34" charset="0"/>
              </a:rPr>
              <a:t>T.A.: </a:t>
            </a:r>
            <a:r>
              <a:rPr lang="en-GB" sz="1800" dirty="0" smtClean="0">
                <a:latin typeface="Century Gothic" panose="020B0502020202020204" pitchFamily="34" charset="0"/>
              </a:rPr>
              <a:t>Mrs </a:t>
            </a:r>
            <a:r>
              <a:rPr lang="en-GB" sz="1800" dirty="0" err="1" smtClean="0">
                <a:latin typeface="Century Gothic" panose="020B0502020202020204" pitchFamily="34" charset="0"/>
              </a:rPr>
              <a:t>Gosden</a:t>
            </a:r>
            <a:r>
              <a:rPr lang="en-GB" sz="1800" dirty="0" smtClean="0">
                <a:latin typeface="Century Gothic" panose="020B0502020202020204" pitchFamily="34" charset="0"/>
              </a:rPr>
              <a:t> </a:t>
            </a:r>
            <a:endParaRPr lang="en-GB" sz="1800" b="1" dirty="0" smtClean="0">
              <a:latin typeface="Century Gothic" panose="020B0502020202020204" pitchFamily="34" charset="0"/>
            </a:endParaRPr>
          </a:p>
        </p:txBody>
      </p:sp>
      <p:sp>
        <p:nvSpPr>
          <p:cNvPr id="5" name="Content Placeholder 2"/>
          <p:cNvSpPr txBox="1">
            <a:spLocks/>
          </p:cNvSpPr>
          <p:nvPr/>
        </p:nvSpPr>
        <p:spPr>
          <a:xfrm>
            <a:off x="1173427" y="3964425"/>
            <a:ext cx="3528392" cy="1008112"/>
          </a:xfrm>
          <a:prstGeom prst="rect">
            <a:avLst/>
          </a:prstGeom>
        </p:spPr>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Century Gothic" panose="020B0502020202020204" pitchFamily="34" charset="0"/>
              </a:rPr>
              <a:t>Year 5</a:t>
            </a:r>
          </a:p>
          <a:p>
            <a:pPr marL="0" indent="0" algn="just">
              <a:buNone/>
            </a:pPr>
            <a:r>
              <a:rPr lang="en-GB" sz="1500" b="1" i="1" dirty="0" smtClean="0">
                <a:latin typeface="Century Gothic" panose="020B0502020202020204" pitchFamily="34" charset="0"/>
              </a:rPr>
              <a:t>Teacher: </a:t>
            </a:r>
            <a:r>
              <a:rPr lang="en-GB" sz="1500" dirty="0" smtClean="0">
                <a:latin typeface="Century Gothic" panose="020B0502020202020204" pitchFamily="34" charset="0"/>
              </a:rPr>
              <a:t>Mrs Sinclair &amp; </a:t>
            </a:r>
            <a:r>
              <a:rPr lang="en-GB" sz="1500" dirty="0" smtClean="0">
                <a:latin typeface="Century Gothic" panose="020B0502020202020204" pitchFamily="34" charset="0"/>
              </a:rPr>
              <a:t>Miss Butcher</a:t>
            </a:r>
            <a:endParaRPr lang="en-GB" sz="1500" dirty="0" smtClean="0">
              <a:latin typeface="Century Gothic" panose="020B0502020202020204" pitchFamily="34" charset="0"/>
            </a:endParaRPr>
          </a:p>
          <a:p>
            <a:pPr marL="0" indent="0" algn="just">
              <a:buNone/>
            </a:pPr>
            <a:r>
              <a:rPr lang="en-GB" sz="1500" b="1" i="1" dirty="0" smtClean="0">
                <a:latin typeface="Century Gothic" panose="020B0502020202020204" pitchFamily="34" charset="0"/>
              </a:rPr>
              <a:t>T.A.: </a:t>
            </a:r>
            <a:r>
              <a:rPr lang="en-GB" sz="1500" dirty="0" smtClean="0">
                <a:latin typeface="Century Gothic" panose="020B0502020202020204" pitchFamily="34" charset="0"/>
              </a:rPr>
              <a:t>Mrs Stephens</a:t>
            </a:r>
            <a:endParaRPr lang="en-GB" sz="1500" b="1" dirty="0">
              <a:latin typeface="Century Gothic" panose="020B0502020202020204" pitchFamily="34" charset="0"/>
            </a:endParaRPr>
          </a:p>
          <a:p>
            <a:pPr marL="0" indent="0" algn="just">
              <a:buFont typeface="Wingdings 2"/>
              <a:buNone/>
            </a:pPr>
            <a:endParaRPr lang="en-GB" sz="1500" b="1" dirty="0" smtClean="0">
              <a:latin typeface="Century Gothic" panose="020B0502020202020204" pitchFamily="34" charset="0"/>
            </a:endParaRPr>
          </a:p>
        </p:txBody>
      </p:sp>
      <p:sp>
        <p:nvSpPr>
          <p:cNvPr id="6" name="Content Placeholder 2"/>
          <p:cNvSpPr txBox="1">
            <a:spLocks/>
          </p:cNvSpPr>
          <p:nvPr/>
        </p:nvSpPr>
        <p:spPr>
          <a:xfrm>
            <a:off x="1173427" y="3143763"/>
            <a:ext cx="3345944" cy="1008112"/>
          </a:xfrm>
          <a:prstGeom prst="rect">
            <a:avLst/>
          </a:prstGeom>
        </p:spPr>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Century Gothic" panose="020B0502020202020204" pitchFamily="34" charset="0"/>
              </a:rPr>
              <a:t>Year 4</a:t>
            </a:r>
          </a:p>
          <a:p>
            <a:pPr marL="0" indent="0" algn="just">
              <a:buFont typeface="Wingdings 2"/>
              <a:buNone/>
            </a:pPr>
            <a:r>
              <a:rPr lang="en-GB" sz="1500" b="1" i="1" dirty="0" smtClean="0">
                <a:latin typeface="Century Gothic" panose="020B0502020202020204" pitchFamily="34" charset="0"/>
              </a:rPr>
              <a:t>Teacher: </a:t>
            </a:r>
            <a:r>
              <a:rPr lang="en-GB" sz="1500" dirty="0" smtClean="0">
                <a:latin typeface="Century Gothic" panose="020B0502020202020204" pitchFamily="34" charset="0"/>
              </a:rPr>
              <a:t>Miss Webb </a:t>
            </a:r>
            <a:endParaRPr lang="en-GB" sz="1500" dirty="0" smtClean="0">
              <a:latin typeface="Century Gothic" panose="020B0502020202020204" pitchFamily="34" charset="0"/>
            </a:endParaRPr>
          </a:p>
          <a:p>
            <a:pPr marL="0" indent="0" algn="just">
              <a:buFont typeface="Wingdings 2"/>
              <a:buNone/>
            </a:pPr>
            <a:r>
              <a:rPr lang="en-GB" sz="1500" b="1" i="1" dirty="0" smtClean="0">
                <a:latin typeface="Century Gothic" panose="020B0502020202020204" pitchFamily="34" charset="0"/>
              </a:rPr>
              <a:t>T.A.: </a:t>
            </a:r>
            <a:r>
              <a:rPr lang="en-GB" sz="1500" dirty="0" smtClean="0">
                <a:latin typeface="Century Gothic" panose="020B0502020202020204" pitchFamily="34" charset="0"/>
              </a:rPr>
              <a:t>Mrs. Maddison, </a:t>
            </a:r>
            <a:endParaRPr lang="en-GB" sz="1500" b="1" dirty="0" smtClean="0">
              <a:latin typeface="Century Gothic" panose="020B0502020202020204" pitchFamily="34" charset="0"/>
            </a:endParaRPr>
          </a:p>
        </p:txBody>
      </p:sp>
      <p:sp>
        <p:nvSpPr>
          <p:cNvPr id="13" name="Content Placeholder 2"/>
          <p:cNvSpPr txBox="1">
            <a:spLocks/>
          </p:cNvSpPr>
          <p:nvPr/>
        </p:nvSpPr>
        <p:spPr>
          <a:xfrm>
            <a:off x="1193052" y="4874841"/>
            <a:ext cx="3470581" cy="877749"/>
          </a:xfrm>
          <a:prstGeom prst="rect">
            <a:avLst/>
          </a:prstGeom>
        </p:spPr>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buFont typeface="Wingdings 2"/>
              <a:buNone/>
            </a:pPr>
            <a:r>
              <a:rPr lang="en-GB" sz="1500" b="1" dirty="0" smtClean="0">
                <a:latin typeface="Century Gothic" panose="020B0502020202020204" pitchFamily="34" charset="0"/>
              </a:rPr>
              <a:t>Year 6</a:t>
            </a:r>
          </a:p>
          <a:p>
            <a:pPr marL="0" indent="0" algn="just">
              <a:buFont typeface="Wingdings 2"/>
              <a:buNone/>
            </a:pPr>
            <a:r>
              <a:rPr lang="en-GB" sz="1500" b="1" i="1" dirty="0" smtClean="0">
                <a:latin typeface="Century Gothic" panose="020B0502020202020204" pitchFamily="34" charset="0"/>
              </a:rPr>
              <a:t>Teacher: </a:t>
            </a:r>
            <a:r>
              <a:rPr lang="en-GB" sz="1500" dirty="0" smtClean="0">
                <a:latin typeface="Century Gothic" panose="020B0502020202020204" pitchFamily="34" charset="0"/>
              </a:rPr>
              <a:t>Mrs Beasley, Mr Payne</a:t>
            </a:r>
          </a:p>
          <a:p>
            <a:pPr marL="0" indent="0" algn="just">
              <a:buNone/>
            </a:pPr>
            <a:r>
              <a:rPr lang="en-GB" sz="1500" b="1" i="1" dirty="0" smtClean="0">
                <a:latin typeface="Century Gothic" panose="020B0502020202020204" pitchFamily="34" charset="0"/>
              </a:rPr>
              <a:t>T.A.: </a:t>
            </a:r>
            <a:r>
              <a:rPr lang="en-GB" sz="1500" dirty="0" smtClean="0">
                <a:latin typeface="Century Gothic" panose="020B0502020202020204" pitchFamily="34" charset="0"/>
              </a:rPr>
              <a:t>Ms Stock </a:t>
            </a:r>
            <a:endParaRPr lang="en-GB" sz="1500" b="1" dirty="0" smtClean="0">
              <a:latin typeface="Century Gothic" panose="020B0502020202020204" pitchFamily="34" charset="0"/>
            </a:endParaRPr>
          </a:p>
        </p:txBody>
      </p:sp>
      <p:sp>
        <p:nvSpPr>
          <p:cNvPr id="7" name="Rectangle 6"/>
          <p:cNvSpPr/>
          <p:nvPr/>
        </p:nvSpPr>
        <p:spPr>
          <a:xfrm>
            <a:off x="5868144" y="2613486"/>
            <a:ext cx="248786" cy="369332"/>
          </a:xfrm>
          <a:prstGeom prst="rect">
            <a:avLst/>
          </a:prstGeom>
        </p:spPr>
        <p:txBody>
          <a:bodyPr wrap="none">
            <a:spAutoFit/>
          </a:bodyPr>
          <a:lstStyle/>
          <a:p>
            <a:r>
              <a:rPr lang="en-GB" dirty="0" smtClean="0">
                <a:latin typeface="Century Gothic" panose="020B0502020202020204" pitchFamily="34" charset="0"/>
              </a:rPr>
              <a:t> </a:t>
            </a:r>
            <a:endParaRPr lang="en-GB" dirty="0"/>
          </a:p>
        </p:txBody>
      </p:sp>
      <p:sp>
        <p:nvSpPr>
          <p:cNvPr id="9" name="TextBox 8"/>
          <p:cNvSpPr txBox="1"/>
          <p:nvPr/>
        </p:nvSpPr>
        <p:spPr>
          <a:xfrm>
            <a:off x="5004048" y="3413931"/>
            <a:ext cx="3082147" cy="1938992"/>
          </a:xfrm>
          <a:prstGeom prst="rect">
            <a:avLst/>
          </a:prstGeom>
          <a:noFill/>
        </p:spPr>
        <p:txBody>
          <a:bodyPr wrap="square" rtlCol="0">
            <a:spAutoFit/>
          </a:bodyPr>
          <a:lstStyle/>
          <a:p>
            <a:r>
              <a:rPr lang="en-GB" sz="1500" dirty="0" smtClean="0">
                <a:latin typeface="Century Gothic" panose="020B0502020202020204" pitchFamily="34" charset="0"/>
              </a:rPr>
              <a:t>We also have a range of SEND teaching assistants who work with specific children. </a:t>
            </a:r>
          </a:p>
          <a:p>
            <a:pPr marL="285750" indent="-285750">
              <a:buFont typeface="Arial" panose="020B0604020202020204" pitchFamily="34" charset="0"/>
              <a:buChar char="•"/>
            </a:pPr>
            <a:r>
              <a:rPr lang="en-GB" sz="1500" dirty="0" smtClean="0">
                <a:latin typeface="Century Gothic" panose="020B0502020202020204" pitchFamily="34" charset="0"/>
              </a:rPr>
              <a:t>Miss Trowbridge</a:t>
            </a:r>
          </a:p>
          <a:p>
            <a:pPr marL="285750" indent="-285750">
              <a:buFont typeface="Arial" panose="020B0604020202020204" pitchFamily="34" charset="0"/>
              <a:buChar char="•"/>
            </a:pPr>
            <a:r>
              <a:rPr lang="en-GB" sz="1500" dirty="0" smtClean="0">
                <a:latin typeface="Century Gothic" panose="020B0502020202020204" pitchFamily="34" charset="0"/>
              </a:rPr>
              <a:t>Mrs </a:t>
            </a:r>
            <a:r>
              <a:rPr lang="en-GB" sz="1500" dirty="0" err="1" smtClean="0">
                <a:latin typeface="Century Gothic" panose="020B0502020202020204" pitchFamily="34" charset="0"/>
              </a:rPr>
              <a:t>Fleuster</a:t>
            </a:r>
            <a:endParaRPr lang="en-GB" sz="1500" dirty="0" smtClean="0">
              <a:latin typeface="Century Gothic" panose="020B0502020202020204" pitchFamily="34" charset="0"/>
            </a:endParaRPr>
          </a:p>
          <a:p>
            <a:pPr marL="285750" indent="-285750">
              <a:buFont typeface="Arial" panose="020B0604020202020204" pitchFamily="34" charset="0"/>
              <a:buChar char="•"/>
            </a:pPr>
            <a:r>
              <a:rPr lang="en-GB" sz="1500" dirty="0" smtClean="0">
                <a:latin typeface="Century Gothic" panose="020B0502020202020204" pitchFamily="34" charset="0"/>
              </a:rPr>
              <a:t>Miss Green</a:t>
            </a:r>
          </a:p>
          <a:p>
            <a:pPr marL="285750" indent="-285750">
              <a:buFont typeface="Arial" panose="020B0604020202020204" pitchFamily="34" charset="0"/>
              <a:buChar char="•"/>
            </a:pPr>
            <a:r>
              <a:rPr lang="en-GB" sz="1500" dirty="0" smtClean="0">
                <a:latin typeface="Century Gothic" panose="020B0502020202020204" pitchFamily="34" charset="0"/>
              </a:rPr>
              <a:t>Mrs Brown</a:t>
            </a:r>
          </a:p>
          <a:p>
            <a:pPr marL="285750" indent="-285750">
              <a:buFont typeface="Arial" panose="020B0604020202020204" pitchFamily="34" charset="0"/>
              <a:buChar char="•"/>
            </a:pPr>
            <a:r>
              <a:rPr lang="en-GB" sz="1500" dirty="0" smtClean="0">
                <a:latin typeface="Century Gothic" panose="020B0502020202020204" pitchFamily="34" charset="0"/>
              </a:rPr>
              <a:t>Mrs Mack</a:t>
            </a:r>
            <a:endParaRPr lang="en-GB" sz="1500" dirty="0">
              <a:latin typeface="Century Gothic" panose="020B0502020202020204" pitchFamily="34" charset="0"/>
            </a:endParaRPr>
          </a:p>
        </p:txBody>
      </p:sp>
      <p:sp>
        <p:nvSpPr>
          <p:cNvPr id="10" name="TextBox 9"/>
          <p:cNvSpPr txBox="1"/>
          <p:nvPr/>
        </p:nvSpPr>
        <p:spPr>
          <a:xfrm>
            <a:off x="1193052" y="5880535"/>
            <a:ext cx="3600400" cy="323165"/>
          </a:xfrm>
          <a:prstGeom prst="rect">
            <a:avLst/>
          </a:prstGeom>
          <a:noFill/>
        </p:spPr>
        <p:txBody>
          <a:bodyPr wrap="square" rtlCol="0">
            <a:spAutoFit/>
          </a:bodyPr>
          <a:lstStyle/>
          <a:p>
            <a:r>
              <a:rPr lang="en-GB" sz="1500" b="1" dirty="0" smtClean="0">
                <a:latin typeface="Century Gothic" panose="020B0502020202020204" pitchFamily="34" charset="0"/>
              </a:rPr>
              <a:t>SEND Teacher: </a:t>
            </a:r>
            <a:r>
              <a:rPr lang="en-GB" sz="1500" dirty="0" smtClean="0">
                <a:latin typeface="Century Gothic" panose="020B0502020202020204" pitchFamily="34" charset="0"/>
              </a:rPr>
              <a:t>Emily </a:t>
            </a:r>
            <a:r>
              <a:rPr lang="en-GB" sz="1500" dirty="0" err="1" smtClean="0">
                <a:latin typeface="Century Gothic" panose="020B0502020202020204" pitchFamily="34" charset="0"/>
              </a:rPr>
              <a:t>Farmsworth</a:t>
            </a:r>
            <a:endParaRPr lang="en-GB" sz="1500" dirty="0">
              <a:latin typeface="Century Gothic" panose="020B0502020202020204" pitchFamily="34" charset="0"/>
            </a:endParaRPr>
          </a:p>
        </p:txBody>
      </p:sp>
    </p:spTree>
    <p:extLst>
      <p:ext uri="{BB962C8B-B14F-4D97-AF65-F5344CB8AC3E}">
        <p14:creationId xmlns:p14="http://schemas.microsoft.com/office/powerpoint/2010/main" val="3516484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6" grpId="0"/>
      <p:bldP spid="13"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latin typeface="Century Gothic" panose="020B0502020202020204" pitchFamily="34" charset="0"/>
              </a:rPr>
              <a:t>Attendance</a:t>
            </a:r>
            <a:endParaRPr lang="en-GB" b="1" u="sng" dirty="0">
              <a:latin typeface="Century Gothic" panose="020B0502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3228640" y="2490788"/>
            <a:ext cx="2694657" cy="3444875"/>
          </a:xfrm>
          <a:prstGeom prst="rect">
            <a:avLst/>
          </a:prstGeom>
        </p:spPr>
      </p:pic>
    </p:spTree>
    <p:extLst>
      <p:ext uri="{BB962C8B-B14F-4D97-AF65-F5344CB8AC3E}">
        <p14:creationId xmlns:p14="http://schemas.microsoft.com/office/powerpoint/2010/main" val="1276645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6841103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942" y="913284"/>
            <a:ext cx="8229600" cy="1143000"/>
          </a:xfrm>
        </p:spPr>
        <p:txBody>
          <a:bodyPr/>
          <a:lstStyle/>
          <a:p>
            <a:pPr algn="ctr"/>
            <a:r>
              <a:rPr lang="en-GB" b="1" dirty="0" smtClean="0">
                <a:latin typeface="Century Gothic" panose="020B0502020202020204" pitchFamily="34" charset="0"/>
              </a:rPr>
              <a:t>Homework</a:t>
            </a:r>
            <a:endParaRPr lang="en-GB" b="1" dirty="0">
              <a:latin typeface="Century Gothic" panose="020B0502020202020204"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91149563"/>
              </p:ext>
            </p:extLst>
          </p:nvPr>
        </p:nvGraphicFramePr>
        <p:xfrm>
          <a:off x="2236699" y="2387948"/>
          <a:ext cx="4594402" cy="3521968"/>
        </p:xfrm>
        <a:graphic>
          <a:graphicData uri="http://schemas.openxmlformats.org/drawingml/2006/table">
            <a:tbl>
              <a:tblPr firstRow="1" firstCol="1" bandRow="1"/>
              <a:tblGrid>
                <a:gridCol w="353141">
                  <a:extLst>
                    <a:ext uri="{9D8B030D-6E8A-4147-A177-3AD203B41FA5}">
                      <a16:colId xmlns:a16="http://schemas.microsoft.com/office/drawing/2014/main" val="699857855"/>
                    </a:ext>
                  </a:extLst>
                </a:gridCol>
                <a:gridCol w="644623">
                  <a:extLst>
                    <a:ext uri="{9D8B030D-6E8A-4147-A177-3AD203B41FA5}">
                      <a16:colId xmlns:a16="http://schemas.microsoft.com/office/drawing/2014/main" val="3948476695"/>
                    </a:ext>
                  </a:extLst>
                </a:gridCol>
                <a:gridCol w="904510">
                  <a:extLst>
                    <a:ext uri="{9D8B030D-6E8A-4147-A177-3AD203B41FA5}">
                      <a16:colId xmlns:a16="http://schemas.microsoft.com/office/drawing/2014/main" val="284097433"/>
                    </a:ext>
                  </a:extLst>
                </a:gridCol>
                <a:gridCol w="840303">
                  <a:extLst>
                    <a:ext uri="{9D8B030D-6E8A-4147-A177-3AD203B41FA5}">
                      <a16:colId xmlns:a16="http://schemas.microsoft.com/office/drawing/2014/main" val="3623076634"/>
                    </a:ext>
                  </a:extLst>
                </a:gridCol>
                <a:gridCol w="1062481">
                  <a:extLst>
                    <a:ext uri="{9D8B030D-6E8A-4147-A177-3AD203B41FA5}">
                      <a16:colId xmlns:a16="http://schemas.microsoft.com/office/drawing/2014/main" val="3227643555"/>
                    </a:ext>
                  </a:extLst>
                </a:gridCol>
                <a:gridCol w="789344">
                  <a:extLst>
                    <a:ext uri="{9D8B030D-6E8A-4147-A177-3AD203B41FA5}">
                      <a16:colId xmlns:a16="http://schemas.microsoft.com/office/drawing/2014/main" val="3152480114"/>
                    </a:ext>
                  </a:extLst>
                </a:gridCol>
              </a:tblGrid>
              <a:tr h="143958">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Literacy</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48669209"/>
                  </a:ext>
                </a:extLst>
              </a:tr>
              <a:tr h="143958">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Reading</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Spellings/Phonics</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Grammar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Maths/Times tables</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Topic</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3042514"/>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None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Teach your Monster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Weekly (in reading record)</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1356736"/>
                  </a:ext>
                </a:extLst>
              </a:tr>
              <a:tr h="287915">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Phonics on Teach your Monster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None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Teach your Monster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 </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6118266"/>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2</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After Xmas</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None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To be decided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Creative choice grid </a:t>
                      </a:r>
                    </a:p>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3x year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79907797"/>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3</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Spelling shed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assignment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err="1">
                          <a:effectLst/>
                          <a:latin typeface="Calibri" panose="020F0502020204030204" pitchFamily="34" charset="0"/>
                          <a:ea typeface="Calibri" panose="020F0502020204030204" pitchFamily="34" charset="0"/>
                          <a:cs typeface="Times New Roman" panose="02020603050405020304" pitchFamily="18" charset="0"/>
                        </a:rPr>
                        <a:t>Rollama</a:t>
                      </a:r>
                      <a:r>
                        <a:rPr lang="en-GB" sz="900" dirty="0">
                          <a:effectLst/>
                          <a:latin typeface="Calibri" panose="020F0502020204030204" pitchFamily="34" charset="0"/>
                          <a:ea typeface="Calibri" panose="020F0502020204030204" pitchFamily="34" charset="0"/>
                          <a:cs typeface="Times New Roman" panose="02020603050405020304" pitchFamily="18" charset="0"/>
                        </a:rPr>
                        <a:t> teacher task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To be decided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Creative choice grid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3x year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3467446"/>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4</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Spelling shed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assignment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err="1">
                          <a:effectLst/>
                          <a:latin typeface="Calibri" panose="020F0502020204030204" pitchFamily="34" charset="0"/>
                          <a:ea typeface="Calibri" panose="020F0502020204030204" pitchFamily="34" charset="0"/>
                          <a:cs typeface="Times New Roman" panose="02020603050405020304" pitchFamily="18" charset="0"/>
                        </a:rPr>
                        <a:t>Rollama</a:t>
                      </a:r>
                      <a:r>
                        <a:rPr lang="en-GB" sz="900" dirty="0">
                          <a:effectLst/>
                          <a:latin typeface="Calibri" panose="020F0502020204030204" pitchFamily="34" charset="0"/>
                          <a:ea typeface="Calibri" panose="020F0502020204030204" pitchFamily="34" charset="0"/>
                          <a:cs typeface="Times New Roman" panose="02020603050405020304" pitchFamily="18" charset="0"/>
                        </a:rPr>
                        <a:t> teacher task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To be decide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Creative choice grid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3x year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1865797"/>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5</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Spelling shed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assignment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Rollama teacher task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To be decided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Creative choice grid</a:t>
                      </a:r>
                    </a:p>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3x year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91987953"/>
                  </a:ext>
                </a:extLst>
              </a:tr>
              <a:tr h="431872">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6</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x5</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Spelling shed</a:t>
                      </a:r>
                    </a:p>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assignment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a:effectLst/>
                          <a:latin typeface="Calibri" panose="020F0502020204030204" pitchFamily="34" charset="0"/>
                          <a:ea typeface="Calibri" panose="020F0502020204030204" pitchFamily="34" charset="0"/>
                          <a:cs typeface="Times New Roman" panose="02020603050405020304" pitchFamily="18" charset="0"/>
                        </a:rPr>
                        <a:t>Rollama teacher task x1</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smtClean="0">
                          <a:effectLst/>
                          <a:latin typeface="Calibri" panose="020F0502020204030204" pitchFamily="34" charset="0"/>
                          <a:ea typeface="Calibri" panose="020F0502020204030204" pitchFamily="34" charset="0"/>
                          <a:cs typeface="Times New Roman" panose="02020603050405020304" pitchFamily="18" charset="0"/>
                        </a:rPr>
                        <a:t>To be decided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Creative choice grid</a:t>
                      </a:r>
                    </a:p>
                    <a:p>
                      <a:pPr algn="ctr">
                        <a:lnSpc>
                          <a:spcPct val="107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3x year</a:t>
                      </a:r>
                    </a:p>
                  </a:txBody>
                  <a:tcPr marL="55035" marR="550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6375026"/>
                  </a:ext>
                </a:extLst>
              </a:tr>
            </a:tbl>
          </a:graphicData>
        </a:graphic>
      </p:graphicFrame>
      <p:pic>
        <p:nvPicPr>
          <p:cNvPr id="4" name="Picture 3" descr="Now &amp; then by Nica | Welcome to Junior 2 2014"/>
          <p:cNvPicPr>
            <a:picLocks noChangeAspect="1"/>
          </p:cNvPicPr>
          <p:nvPr/>
        </p:nvPicPr>
        <p:blipFill rotWithShape="1">
          <a:blip r:embed="rId2" cstate="print">
            <a:extLst>
              <a:ext uri="{28A0092B-C50C-407E-A947-70E740481C1C}">
                <a14:useLocalDpi xmlns:a14="http://schemas.microsoft.com/office/drawing/2010/main" val="0"/>
              </a:ext>
            </a:extLst>
          </a:blip>
          <a:srcRect b="5450"/>
          <a:stretch/>
        </p:blipFill>
        <p:spPr>
          <a:xfrm>
            <a:off x="7524328" y="1160748"/>
            <a:ext cx="652793" cy="648072"/>
          </a:xfrm>
          <a:prstGeom prst="rect">
            <a:avLst/>
          </a:prstGeom>
        </p:spPr>
      </p:pic>
    </p:spTree>
    <p:extLst>
      <p:ext uri="{BB962C8B-B14F-4D97-AF65-F5344CB8AC3E}">
        <p14:creationId xmlns:p14="http://schemas.microsoft.com/office/powerpoint/2010/main" val="147598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764704"/>
            <a:ext cx="6798734" cy="1303867"/>
          </a:xfrm>
        </p:spPr>
        <p:txBody>
          <a:bodyPr>
            <a:normAutofit fontScale="90000"/>
          </a:bodyPr>
          <a:lstStyle/>
          <a:p>
            <a:r>
              <a:rPr lang="en-GB" dirty="0"/>
              <a:t/>
            </a:r>
            <a:br>
              <a:rPr lang="en-GB" dirty="0"/>
            </a:br>
            <a:endParaRPr lang="en-GB" dirty="0"/>
          </a:p>
        </p:txBody>
      </p:sp>
      <p:sp>
        <p:nvSpPr>
          <p:cNvPr id="3" name="Content Placeholder 2"/>
          <p:cNvSpPr>
            <a:spLocks noGrp="1"/>
          </p:cNvSpPr>
          <p:nvPr>
            <p:ph idx="1"/>
          </p:nvPr>
        </p:nvSpPr>
        <p:spPr/>
        <p:txBody>
          <a:bodyPr>
            <a:normAutofit fontScale="85000" lnSpcReduction="20000"/>
          </a:bodyPr>
          <a:lstStyle/>
          <a:p>
            <a:r>
              <a:rPr lang="en-GB" dirty="0">
                <a:latin typeface="Century Gothic" panose="020B0502020202020204" pitchFamily="34" charset="0"/>
              </a:rPr>
              <a:t>The EEF report the lifelong consequences of poor language development:</a:t>
            </a:r>
          </a:p>
          <a:p>
            <a:r>
              <a:rPr lang="en-GB" dirty="0" smtClean="0">
                <a:latin typeface="Century Gothic" panose="020B0502020202020204" pitchFamily="34" charset="0"/>
              </a:rPr>
              <a:t>Five-year-olds </a:t>
            </a:r>
            <a:r>
              <a:rPr lang="en-GB" dirty="0">
                <a:latin typeface="Century Gothic" panose="020B0502020202020204" pitchFamily="34" charset="0"/>
              </a:rPr>
              <a:t>with poor vocabulary are three times more likely to have mental health problems as adults</a:t>
            </a:r>
          </a:p>
          <a:p>
            <a:r>
              <a:rPr lang="en-GB" dirty="0" smtClean="0">
                <a:latin typeface="Century Gothic" panose="020B0502020202020204" pitchFamily="34" charset="0"/>
              </a:rPr>
              <a:t>And </a:t>
            </a:r>
            <a:r>
              <a:rPr lang="en-GB" dirty="0">
                <a:latin typeface="Century Gothic" panose="020B0502020202020204" pitchFamily="34" charset="0"/>
              </a:rPr>
              <a:t>are twice as likely to be unemployed in adulthood</a:t>
            </a:r>
          </a:p>
          <a:p>
            <a:r>
              <a:rPr lang="en-GB" dirty="0" smtClean="0">
                <a:latin typeface="Century Gothic" panose="020B0502020202020204" pitchFamily="34" charset="0"/>
              </a:rPr>
              <a:t>65</a:t>
            </a:r>
            <a:r>
              <a:rPr lang="en-GB" dirty="0">
                <a:latin typeface="Century Gothic" panose="020B0502020202020204" pitchFamily="34" charset="0"/>
              </a:rPr>
              <a:t>% of young people in young offender institutions have communication difficulties</a:t>
            </a:r>
          </a:p>
          <a:p>
            <a:r>
              <a:rPr lang="en-GB" dirty="0" smtClean="0">
                <a:latin typeface="Century Gothic" panose="020B0502020202020204" pitchFamily="34" charset="0"/>
              </a:rPr>
              <a:t>Children </a:t>
            </a:r>
            <a:r>
              <a:rPr lang="en-GB" dirty="0">
                <a:latin typeface="Century Gothic" panose="020B0502020202020204" pitchFamily="34" charset="0"/>
              </a:rPr>
              <a:t>from low-income families lag behind high-income counterparts by 19 months in vocabulary</a:t>
            </a:r>
          </a:p>
          <a:p>
            <a:endParaRPr lang="en-GB" dirty="0"/>
          </a:p>
        </p:txBody>
      </p:sp>
      <p:sp>
        <p:nvSpPr>
          <p:cNvPr id="4" name="Rectangle 3"/>
          <p:cNvSpPr/>
          <p:nvPr/>
        </p:nvSpPr>
        <p:spPr>
          <a:xfrm>
            <a:off x="1475656" y="1047303"/>
            <a:ext cx="5688632" cy="1200329"/>
          </a:xfrm>
          <a:prstGeom prst="rect">
            <a:avLst/>
          </a:prstGeom>
        </p:spPr>
        <p:txBody>
          <a:bodyPr wrap="square">
            <a:spAutoFit/>
          </a:bodyPr>
          <a:lstStyle/>
          <a:p>
            <a:r>
              <a:rPr lang="en-GB" sz="3600" b="1" dirty="0">
                <a:latin typeface="Century Gothic" panose="020B0502020202020204" pitchFamily="34" charset="0"/>
              </a:rPr>
              <a:t>Why is reading so important?</a:t>
            </a:r>
          </a:p>
        </p:txBody>
      </p:sp>
    </p:spTree>
    <p:extLst>
      <p:ext uri="{BB962C8B-B14F-4D97-AF65-F5344CB8AC3E}">
        <p14:creationId xmlns:p14="http://schemas.microsoft.com/office/powerpoint/2010/main" val="373744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latin typeface="Century Gothic" panose="020B0502020202020204" pitchFamily="34" charset="0"/>
              </a:rPr>
              <a:t>Why do we read?</a:t>
            </a:r>
            <a:endParaRPr lang="en-GB" b="1" dirty="0">
              <a:latin typeface="Century Gothic" panose="020B0502020202020204" pitchFamily="34" charset="0"/>
            </a:endParaRPr>
          </a:p>
        </p:txBody>
      </p:sp>
      <p:sp>
        <p:nvSpPr>
          <p:cNvPr id="3" name="Content Placeholder 2"/>
          <p:cNvSpPr>
            <a:spLocks noGrp="1"/>
          </p:cNvSpPr>
          <p:nvPr>
            <p:ph idx="1"/>
          </p:nvPr>
        </p:nvSpPr>
        <p:spPr>
          <a:xfrm>
            <a:off x="1176866" y="2492896"/>
            <a:ext cx="6798736" cy="3444997"/>
          </a:xfrm>
        </p:spPr>
        <p:txBody>
          <a:bodyPr>
            <a:normAutofit fontScale="85000" lnSpcReduction="20000"/>
          </a:bodyPr>
          <a:lstStyle/>
          <a:p>
            <a:pPr marL="0" indent="0">
              <a:buNone/>
            </a:pPr>
            <a:r>
              <a:rPr lang="en-GB" dirty="0" smtClean="0">
                <a:latin typeface="Century Gothic" panose="020B0502020202020204" pitchFamily="34" charset="0"/>
              </a:rPr>
              <a:t>Reading </a:t>
            </a:r>
            <a:r>
              <a:rPr lang="en-GB" dirty="0">
                <a:latin typeface="Century Gothic" panose="020B0502020202020204" pitchFamily="34" charset="0"/>
              </a:rPr>
              <a:t>for pleasure is more likely to determine whether a child does well at school than their social or economic background</a:t>
            </a:r>
            <a:r>
              <a:rPr lang="en-GB" dirty="0" smtClean="0">
                <a:latin typeface="Century Gothic" panose="020B0502020202020204" pitchFamily="34" charset="0"/>
              </a:rPr>
              <a:t>.</a:t>
            </a:r>
          </a:p>
          <a:p>
            <a:r>
              <a:rPr lang="en-GB" dirty="0">
                <a:latin typeface="Century Gothic" panose="020B0502020202020204" pitchFamily="34" charset="0"/>
              </a:rPr>
              <a:t>I</a:t>
            </a:r>
            <a:r>
              <a:rPr lang="en-GB" dirty="0" smtClean="0">
                <a:latin typeface="Century Gothic" panose="020B0502020202020204" pitchFamily="34" charset="0"/>
              </a:rPr>
              <a:t>magination and fun</a:t>
            </a:r>
          </a:p>
          <a:p>
            <a:r>
              <a:rPr lang="en-GB" dirty="0">
                <a:latin typeface="Century Gothic" panose="020B0502020202020204" pitchFamily="34" charset="0"/>
              </a:rPr>
              <a:t>Faster development of communication </a:t>
            </a:r>
            <a:r>
              <a:rPr lang="en-GB" dirty="0" smtClean="0">
                <a:latin typeface="Century Gothic" panose="020B0502020202020204" pitchFamily="34" charset="0"/>
              </a:rPr>
              <a:t>and speech</a:t>
            </a:r>
          </a:p>
          <a:p>
            <a:r>
              <a:rPr lang="en-GB" dirty="0" smtClean="0">
                <a:latin typeface="Century Gothic" panose="020B0502020202020204" pitchFamily="34" charset="0"/>
              </a:rPr>
              <a:t>Enhanced </a:t>
            </a:r>
            <a:r>
              <a:rPr lang="en-GB" dirty="0">
                <a:latin typeface="Century Gothic" panose="020B0502020202020204" pitchFamily="34" charset="0"/>
              </a:rPr>
              <a:t>concentration and </a:t>
            </a:r>
            <a:r>
              <a:rPr lang="en-GB" dirty="0" smtClean="0">
                <a:latin typeface="Century Gothic" panose="020B0502020202020204" pitchFamily="34" charset="0"/>
              </a:rPr>
              <a:t>discipline.</a:t>
            </a:r>
            <a:endParaRPr lang="en-GB" dirty="0">
              <a:latin typeface="Century Gothic" panose="020B0502020202020204" pitchFamily="34" charset="0"/>
            </a:endParaRPr>
          </a:p>
          <a:p>
            <a:r>
              <a:rPr lang="en-GB" dirty="0">
                <a:latin typeface="Century Gothic" panose="020B0502020202020204" pitchFamily="34" charset="0"/>
              </a:rPr>
              <a:t>Cultural </a:t>
            </a:r>
            <a:r>
              <a:rPr lang="en-GB" dirty="0" smtClean="0">
                <a:latin typeface="Century Gothic" panose="020B0502020202020204" pitchFamily="34" charset="0"/>
              </a:rPr>
              <a:t>understandings.</a:t>
            </a:r>
            <a:endParaRPr lang="en-GB" dirty="0">
              <a:latin typeface="Century Gothic" panose="020B0502020202020204" pitchFamily="34" charset="0"/>
            </a:endParaRPr>
          </a:p>
          <a:p>
            <a:r>
              <a:rPr lang="en-GB" dirty="0">
                <a:latin typeface="Century Gothic" panose="020B0502020202020204" pitchFamily="34" charset="0"/>
              </a:rPr>
              <a:t>Higher academic </a:t>
            </a:r>
            <a:r>
              <a:rPr lang="en-GB" dirty="0" smtClean="0">
                <a:latin typeface="Century Gothic" panose="020B0502020202020204" pitchFamily="34" charset="0"/>
              </a:rPr>
              <a:t>performance.</a:t>
            </a:r>
            <a:endParaRPr lang="en-GB" dirty="0">
              <a:latin typeface="Century Gothic" panose="020B0502020202020204" pitchFamily="34" charset="0"/>
            </a:endParaRPr>
          </a:p>
          <a:p>
            <a:r>
              <a:rPr lang="en-GB" dirty="0">
                <a:latin typeface="Century Gothic" panose="020B0502020202020204" pitchFamily="34" charset="0"/>
              </a:rPr>
              <a:t>Nurturing the parent and child </a:t>
            </a:r>
            <a:r>
              <a:rPr lang="en-GB" dirty="0" smtClean="0">
                <a:latin typeface="Century Gothic" panose="020B0502020202020204" pitchFamily="34" charset="0"/>
              </a:rPr>
              <a:t>bond.</a:t>
            </a:r>
            <a:endParaRPr lang="en-GB" dirty="0">
              <a:latin typeface="Century Gothic" panose="020B0502020202020204" pitchFamily="34" charset="0"/>
            </a:endParaRPr>
          </a:p>
        </p:txBody>
      </p:sp>
    </p:spTree>
    <p:extLst>
      <p:ext uri="{BB962C8B-B14F-4D97-AF65-F5344CB8AC3E}">
        <p14:creationId xmlns:p14="http://schemas.microsoft.com/office/powerpoint/2010/main" val="302206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52736"/>
            <a:ext cx="8229600" cy="996720"/>
          </a:xfrm>
        </p:spPr>
        <p:txBody>
          <a:bodyPr/>
          <a:lstStyle/>
          <a:p>
            <a:pPr algn="ctr"/>
            <a:r>
              <a:rPr lang="en-GB" b="1" dirty="0" smtClean="0">
                <a:latin typeface="Century Gothic" panose="020B0502020202020204" pitchFamily="34" charset="0"/>
              </a:rPr>
              <a:t>Reading in School</a:t>
            </a:r>
            <a:endParaRPr lang="en-GB" b="1" dirty="0">
              <a:latin typeface="Century Gothic" panose="020B0502020202020204" pitchFamily="34" charset="0"/>
            </a:endParaRPr>
          </a:p>
        </p:txBody>
      </p:sp>
      <p:sp>
        <p:nvSpPr>
          <p:cNvPr id="3" name="Content Placeholder 2"/>
          <p:cNvSpPr>
            <a:spLocks noGrp="1"/>
          </p:cNvSpPr>
          <p:nvPr>
            <p:ph idx="1"/>
          </p:nvPr>
        </p:nvSpPr>
        <p:spPr>
          <a:xfrm>
            <a:off x="827584" y="2348880"/>
            <a:ext cx="7488832" cy="3816424"/>
          </a:xfrm>
        </p:spPr>
        <p:txBody>
          <a:bodyPr>
            <a:normAutofit/>
          </a:bodyPr>
          <a:lstStyle/>
          <a:p>
            <a:pPr>
              <a:lnSpc>
                <a:spcPct val="120000"/>
              </a:lnSpc>
              <a:defRPr/>
            </a:pPr>
            <a:r>
              <a:rPr lang="en-GB" sz="1800" dirty="0" smtClean="0">
                <a:latin typeface="Century Gothic" panose="020B0502020202020204" pitchFamily="34" charset="0"/>
              </a:rPr>
              <a:t>The children will be given the opportunity to independently read every day (Reading for pleasure).</a:t>
            </a:r>
            <a:endParaRPr lang="en-GB" sz="1800" dirty="0">
              <a:latin typeface="Century Gothic" panose="020B0502020202020204" pitchFamily="34" charset="0"/>
            </a:endParaRPr>
          </a:p>
          <a:p>
            <a:pPr>
              <a:lnSpc>
                <a:spcPct val="120000"/>
              </a:lnSpc>
              <a:defRPr/>
            </a:pPr>
            <a:r>
              <a:rPr lang="en-GB" sz="1800" dirty="0" smtClean="0">
                <a:latin typeface="Century Gothic" panose="020B0502020202020204" pitchFamily="34" charset="0"/>
              </a:rPr>
              <a:t>We </a:t>
            </a:r>
            <a:r>
              <a:rPr lang="en-GB" sz="1800" dirty="0" smtClean="0">
                <a:latin typeface="Century Gothic" panose="020B0502020202020204" pitchFamily="34" charset="0"/>
              </a:rPr>
              <a:t>teach the whole class </a:t>
            </a:r>
            <a:r>
              <a:rPr lang="en-GB" sz="1800" dirty="0">
                <a:latin typeface="Century Gothic" panose="020B0502020202020204" pitchFamily="34" charset="0"/>
              </a:rPr>
              <a:t>reading </a:t>
            </a:r>
            <a:r>
              <a:rPr lang="en-GB" sz="1800" dirty="0" smtClean="0">
                <a:latin typeface="Century Gothic" panose="020B0502020202020204" pitchFamily="34" charset="0"/>
              </a:rPr>
              <a:t>at least four times a week. </a:t>
            </a:r>
          </a:p>
          <a:p>
            <a:pPr>
              <a:lnSpc>
                <a:spcPct val="120000"/>
              </a:lnSpc>
              <a:defRPr/>
            </a:pPr>
            <a:r>
              <a:rPr lang="en-GB" sz="1800" dirty="0" smtClean="0">
                <a:latin typeface="Century Gothic" panose="020B0502020202020204" pitchFamily="34" charset="0"/>
              </a:rPr>
              <a:t>In Key Stage 2, we focus on fluency and both verbal and written comprehension, and we ask that when you are reading with your child at home that you ask them lots of questions. </a:t>
            </a:r>
          </a:p>
          <a:p>
            <a:pPr>
              <a:lnSpc>
                <a:spcPct val="120000"/>
              </a:lnSpc>
              <a:defRPr/>
            </a:pPr>
            <a:r>
              <a:rPr lang="en-GB" sz="1800" dirty="0" smtClean="0">
                <a:latin typeface="Century Gothic" panose="020B0502020202020204" pitchFamily="34" charset="0"/>
              </a:rPr>
              <a:t>All classes will aim to read a story to the children at least once per day.  </a:t>
            </a:r>
          </a:p>
          <a:p>
            <a:pPr>
              <a:lnSpc>
                <a:spcPct val="120000"/>
              </a:lnSpc>
              <a:defRPr/>
            </a:pPr>
            <a:endParaRPr lang="en-GB" sz="1800" dirty="0" smtClean="0">
              <a:latin typeface="SassoonPrimaryInfant" pitchFamily="2" charset="0"/>
            </a:endParaRPr>
          </a:p>
        </p:txBody>
      </p:sp>
      <p:pic>
        <p:nvPicPr>
          <p:cNvPr id="4" name="Picture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660232" y="1142971"/>
            <a:ext cx="1787415" cy="1115674"/>
          </a:xfrm>
          <a:prstGeom prst="rect">
            <a:avLst/>
          </a:prstGeom>
        </p:spPr>
      </p:pic>
    </p:spTree>
    <p:extLst>
      <p:ext uri="{BB962C8B-B14F-4D97-AF65-F5344CB8AC3E}">
        <p14:creationId xmlns:p14="http://schemas.microsoft.com/office/powerpoint/2010/main" val="3583631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037332"/>
            <a:ext cx="8229600" cy="996720"/>
          </a:xfrm>
        </p:spPr>
        <p:txBody>
          <a:bodyPr>
            <a:normAutofit fontScale="90000"/>
          </a:bodyPr>
          <a:lstStyle/>
          <a:p>
            <a:pPr algn="ctr"/>
            <a:r>
              <a:rPr lang="en-GB" b="1" dirty="0" smtClean="0">
                <a:latin typeface="Century Gothic" panose="020B0502020202020204" pitchFamily="34" charset="0"/>
              </a:rPr>
              <a:t>Aspiring Reading</a:t>
            </a:r>
            <a:br>
              <a:rPr lang="en-GB" b="1" dirty="0" smtClean="0">
                <a:latin typeface="Century Gothic" panose="020B0502020202020204" pitchFamily="34" charset="0"/>
              </a:rPr>
            </a:br>
            <a:r>
              <a:rPr lang="en-GB" b="1" dirty="0" smtClean="0">
                <a:latin typeface="Century Gothic" panose="020B0502020202020204" pitchFamily="34" charset="0"/>
              </a:rPr>
              <a:t>Programme</a:t>
            </a:r>
            <a:endParaRPr lang="en-GB" b="1" dirty="0">
              <a:latin typeface="Century Gothic" panose="020B0502020202020204" pitchFamily="34" charset="0"/>
            </a:endParaRPr>
          </a:p>
        </p:txBody>
      </p:sp>
      <p:sp>
        <p:nvSpPr>
          <p:cNvPr id="3" name="Content Placeholder 2"/>
          <p:cNvSpPr>
            <a:spLocks noGrp="1"/>
          </p:cNvSpPr>
          <p:nvPr>
            <p:ph idx="1"/>
          </p:nvPr>
        </p:nvSpPr>
        <p:spPr>
          <a:xfrm>
            <a:off x="971600" y="2311832"/>
            <a:ext cx="7488832" cy="3816424"/>
          </a:xfrm>
        </p:spPr>
        <p:txBody>
          <a:bodyPr>
            <a:normAutofit/>
          </a:bodyPr>
          <a:lstStyle/>
          <a:p>
            <a:pPr>
              <a:lnSpc>
                <a:spcPct val="120000"/>
              </a:lnSpc>
              <a:defRPr/>
            </a:pPr>
            <a:r>
              <a:rPr lang="en-GB" dirty="0" smtClean="0">
                <a:latin typeface="Century Gothic" panose="020B0502020202020204" pitchFamily="34" charset="0"/>
              </a:rPr>
              <a:t>At </a:t>
            </a:r>
            <a:r>
              <a:rPr lang="en-GB" dirty="0" err="1" smtClean="0">
                <a:latin typeface="Century Gothic" panose="020B0502020202020204" pitchFamily="34" charset="0"/>
              </a:rPr>
              <a:t>Everlands</a:t>
            </a:r>
            <a:r>
              <a:rPr lang="en-GB" dirty="0" smtClean="0">
                <a:latin typeface="Century Gothic" panose="020B0502020202020204" pitchFamily="34" charset="0"/>
              </a:rPr>
              <a:t>, we take part in a reading challenge. Children are asked to read at home at least 5x per week on different days. </a:t>
            </a:r>
          </a:p>
          <a:p>
            <a:pPr marL="0" indent="0">
              <a:lnSpc>
                <a:spcPct val="120000"/>
              </a:lnSpc>
              <a:buNone/>
            </a:pPr>
            <a:endParaRPr lang="en-GB" dirty="0"/>
          </a:p>
        </p:txBody>
      </p:sp>
      <p:pic>
        <p:nvPicPr>
          <p:cNvPr id="4" name="Picture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689638" y="1037332"/>
            <a:ext cx="1770794" cy="1105299"/>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1962773120"/>
              </p:ext>
            </p:extLst>
          </p:nvPr>
        </p:nvGraphicFramePr>
        <p:xfrm>
          <a:off x="1403648" y="3861048"/>
          <a:ext cx="6624736" cy="2399120"/>
        </p:xfrm>
        <a:graphic>
          <a:graphicData uri="http://schemas.openxmlformats.org/drawingml/2006/table">
            <a:tbl>
              <a:tblPr firstRow="1" bandRow="1">
                <a:tableStyleId>{5C22544A-7EE6-4342-B048-85BDC9FD1C3A}</a:tableStyleId>
              </a:tblPr>
              <a:tblGrid>
                <a:gridCol w="3312368">
                  <a:extLst>
                    <a:ext uri="{9D8B030D-6E8A-4147-A177-3AD203B41FA5}">
                      <a16:colId xmlns:a16="http://schemas.microsoft.com/office/drawing/2014/main" val="3699038713"/>
                    </a:ext>
                  </a:extLst>
                </a:gridCol>
                <a:gridCol w="3312368">
                  <a:extLst>
                    <a:ext uri="{9D8B030D-6E8A-4147-A177-3AD203B41FA5}">
                      <a16:colId xmlns:a16="http://schemas.microsoft.com/office/drawing/2014/main" val="3224916580"/>
                    </a:ext>
                  </a:extLst>
                </a:gridCol>
              </a:tblGrid>
              <a:tr h="364000">
                <a:tc gridSpan="2">
                  <a:txBody>
                    <a:bodyPr/>
                    <a:lstStyle/>
                    <a:p>
                      <a:pPr algn="ctr"/>
                      <a:r>
                        <a:rPr lang="en-GB" sz="1600" dirty="0" smtClean="0">
                          <a:latin typeface="Century Gothic" panose="020B0502020202020204" pitchFamily="34" charset="0"/>
                        </a:rPr>
                        <a:t>Key Stage 2 Reading Rewards</a:t>
                      </a:r>
                      <a:endParaRPr lang="en-GB" sz="1600" dirty="0">
                        <a:latin typeface="Century Gothic" panose="020B0502020202020204" pitchFamily="34" charset="0"/>
                      </a:endParaRPr>
                    </a:p>
                  </a:txBody>
                  <a:tcPr anchor="ctr"/>
                </a:tc>
                <a:tc hMerge="1">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984889751"/>
                  </a:ext>
                </a:extLst>
              </a:tr>
              <a:tr h="42632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5 days a week at home in a week.</a:t>
                      </a:r>
                    </a:p>
                  </a:txBody>
                  <a:tcPr/>
                </a:tc>
                <a:tc>
                  <a:txBody>
                    <a:bodyPr/>
                    <a:lstStyle/>
                    <a:p>
                      <a:r>
                        <a:rPr lang="en-GB" sz="1600" dirty="0" smtClean="0">
                          <a:latin typeface="Century Gothic" panose="020B0502020202020204" pitchFamily="34" charset="0"/>
                        </a:rPr>
                        <a:t>Reading stamp in Learning Diary.</a:t>
                      </a:r>
                      <a:endParaRPr lang="en-GB" sz="1600" dirty="0">
                        <a:latin typeface="Century Gothic" panose="020B0502020202020204" pitchFamily="34" charset="0"/>
                      </a:endParaRPr>
                    </a:p>
                  </a:txBody>
                  <a:tcPr/>
                </a:tc>
                <a:extLst>
                  <a:ext uri="{0D108BD9-81ED-4DB2-BD59-A6C34878D82A}">
                    <a16:rowId xmlns:a16="http://schemas.microsoft.com/office/drawing/2014/main" val="783955517"/>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11 x 5 reads per week.</a:t>
                      </a:r>
                    </a:p>
                  </a:txBody>
                  <a:tcPr/>
                </a:tc>
                <a:tc>
                  <a:txBody>
                    <a:bodyPr/>
                    <a:lstStyle/>
                    <a:p>
                      <a:r>
                        <a:rPr lang="en-GB" sz="1600" dirty="0" smtClean="0">
                          <a:latin typeface="Century Gothic" panose="020B0502020202020204" pitchFamily="34" charset="0"/>
                        </a:rPr>
                        <a:t>11 Dojo Points.</a:t>
                      </a:r>
                      <a:endParaRPr lang="en-GB" sz="1600" dirty="0">
                        <a:latin typeface="Century Gothic" panose="020B0502020202020204" pitchFamily="34" charset="0"/>
                      </a:endParaRPr>
                    </a:p>
                  </a:txBody>
                  <a:tcPr/>
                </a:tc>
                <a:extLst>
                  <a:ext uri="{0D108BD9-81ED-4DB2-BD59-A6C34878D82A}">
                    <a16:rowId xmlns:a16="http://schemas.microsoft.com/office/drawing/2014/main" val="819376996"/>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22 x 5 reads per</a:t>
                      </a:r>
                      <a:r>
                        <a:rPr lang="en-GB" sz="1600" baseline="0" dirty="0" smtClean="0">
                          <a:latin typeface="Century Gothic" panose="020B0502020202020204" pitchFamily="34" charset="0"/>
                        </a:rPr>
                        <a:t> week. </a:t>
                      </a:r>
                      <a:endParaRPr lang="en-GB" sz="1600" dirty="0" smtClean="0">
                        <a:latin typeface="Century Gothic" panose="020B0502020202020204" pitchFamily="34" charset="0"/>
                      </a:endParaRPr>
                    </a:p>
                  </a:txBody>
                  <a:tcPr/>
                </a:tc>
                <a:tc>
                  <a:txBody>
                    <a:bodyPr/>
                    <a:lstStyle/>
                    <a:p>
                      <a:r>
                        <a:rPr lang="en-GB" sz="1600" dirty="0" smtClean="0">
                          <a:latin typeface="Century Gothic" panose="020B0502020202020204" pitchFamily="34" charset="0"/>
                        </a:rPr>
                        <a:t>Certificates.</a:t>
                      </a:r>
                      <a:endParaRPr lang="en-GB" sz="1600" dirty="0">
                        <a:latin typeface="Century Gothic" panose="020B0502020202020204" pitchFamily="34" charset="0"/>
                      </a:endParaRPr>
                    </a:p>
                  </a:txBody>
                  <a:tcPr/>
                </a:tc>
                <a:extLst>
                  <a:ext uri="{0D108BD9-81ED-4DB2-BD59-A6C34878D82A}">
                    <a16:rowId xmlns:a16="http://schemas.microsoft.com/office/drawing/2014/main" val="1134455711"/>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33 x 5 reads per week. </a:t>
                      </a:r>
                    </a:p>
                  </a:txBody>
                  <a:tcPr/>
                </a:tc>
                <a:tc>
                  <a:txBody>
                    <a:bodyPr/>
                    <a:lstStyle/>
                    <a:p>
                      <a:r>
                        <a:rPr lang="en-GB" sz="1600" dirty="0" smtClean="0">
                          <a:latin typeface="Century Gothic" panose="020B0502020202020204" pitchFamily="34" charset="0"/>
                        </a:rPr>
                        <a:t>Book Prize.</a:t>
                      </a:r>
                      <a:endParaRPr lang="en-GB" sz="1600" dirty="0">
                        <a:latin typeface="Century Gothic" panose="020B0502020202020204" pitchFamily="34" charset="0"/>
                      </a:endParaRPr>
                    </a:p>
                  </a:txBody>
                  <a:tcPr/>
                </a:tc>
                <a:extLst>
                  <a:ext uri="{0D108BD9-81ED-4DB2-BD59-A6C34878D82A}">
                    <a16:rowId xmlns:a16="http://schemas.microsoft.com/office/drawing/2014/main" val="2378984319"/>
                  </a:ext>
                </a:extLst>
              </a:tr>
              <a:tr h="3640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44 x 5 reads per week. </a:t>
                      </a:r>
                    </a:p>
                  </a:txBody>
                  <a:tcPr/>
                </a:tc>
                <a:tc>
                  <a:txBody>
                    <a:bodyPr/>
                    <a:lstStyle/>
                    <a:p>
                      <a:r>
                        <a:rPr lang="en-GB" sz="1600" dirty="0" smtClean="0">
                          <a:latin typeface="Century Gothic" panose="020B0502020202020204" pitchFamily="34" charset="0"/>
                        </a:rPr>
                        <a:t>Dedicated</a:t>
                      </a:r>
                      <a:r>
                        <a:rPr lang="en-GB" sz="1600" baseline="0" dirty="0" smtClean="0">
                          <a:latin typeface="Century Gothic" panose="020B0502020202020204" pitchFamily="34" charset="0"/>
                        </a:rPr>
                        <a:t> Readers Medal.</a:t>
                      </a:r>
                      <a:endParaRPr lang="en-GB" sz="1600" dirty="0">
                        <a:latin typeface="Century Gothic" panose="020B0502020202020204" pitchFamily="34" charset="0"/>
                      </a:endParaRPr>
                    </a:p>
                  </a:txBody>
                  <a:tcPr/>
                </a:tc>
                <a:extLst>
                  <a:ext uri="{0D108BD9-81ED-4DB2-BD59-A6C34878D82A}">
                    <a16:rowId xmlns:a16="http://schemas.microsoft.com/office/drawing/2014/main" val="1415916871"/>
                  </a:ext>
                </a:extLst>
              </a:tr>
            </a:tbl>
          </a:graphicData>
        </a:graphic>
      </p:graphicFrame>
    </p:spTree>
    <p:extLst>
      <p:ext uri="{BB962C8B-B14F-4D97-AF65-F5344CB8AC3E}">
        <p14:creationId xmlns:p14="http://schemas.microsoft.com/office/powerpoint/2010/main" val="1826910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622337"/>
            <a:ext cx="4320577" cy="1074411"/>
          </a:xfrm>
        </p:spPr>
        <p:txBody>
          <a:bodyPr>
            <a:normAutofit fontScale="90000"/>
          </a:bodyPr>
          <a:lstStyle/>
          <a:p>
            <a:r>
              <a:rPr lang="en-GB" b="1" dirty="0" smtClean="0">
                <a:latin typeface="Century Gothic" panose="020B0502020202020204" pitchFamily="34" charset="0"/>
              </a:rPr>
              <a:t>Multiplication </a:t>
            </a:r>
            <a:br>
              <a:rPr lang="en-GB" b="1" dirty="0" smtClean="0">
                <a:latin typeface="Century Gothic" panose="020B0502020202020204" pitchFamily="34" charset="0"/>
              </a:rPr>
            </a:br>
            <a:r>
              <a:rPr lang="en-GB" b="1" dirty="0" smtClean="0">
                <a:latin typeface="Century Gothic" panose="020B0502020202020204" pitchFamily="34" charset="0"/>
              </a:rPr>
              <a:t>at Cam Everlands</a:t>
            </a:r>
            <a:endParaRPr lang="en-GB" b="1" dirty="0">
              <a:latin typeface="Century Gothic" panose="020B0502020202020204" pitchFamily="34" charset="0"/>
            </a:endParaRPr>
          </a:p>
        </p:txBody>
      </p:sp>
      <p:sp>
        <p:nvSpPr>
          <p:cNvPr id="3" name="Content Placeholder 2"/>
          <p:cNvSpPr>
            <a:spLocks noGrp="1"/>
          </p:cNvSpPr>
          <p:nvPr>
            <p:ph idx="1"/>
          </p:nvPr>
        </p:nvSpPr>
        <p:spPr>
          <a:xfrm>
            <a:off x="1103434" y="2554558"/>
            <a:ext cx="7200897" cy="2489202"/>
          </a:xfrm>
        </p:spPr>
        <p:txBody>
          <a:bodyPr>
            <a:normAutofit fontScale="92500" lnSpcReduction="20000"/>
          </a:bodyPr>
          <a:lstStyle/>
          <a:p>
            <a:r>
              <a:rPr lang="en-GB" dirty="0" smtClean="0">
                <a:latin typeface="Century Gothic" panose="020B0502020202020204" pitchFamily="34" charset="0"/>
              </a:rPr>
              <a:t>Range </a:t>
            </a:r>
            <a:r>
              <a:rPr lang="en-GB" dirty="0" smtClean="0">
                <a:latin typeface="Century Gothic" panose="020B0502020202020204" pitchFamily="34" charset="0"/>
              </a:rPr>
              <a:t>of activities daily with a </a:t>
            </a:r>
          </a:p>
          <a:p>
            <a:pPr marL="0" indent="0">
              <a:buNone/>
            </a:pPr>
            <a:r>
              <a:rPr lang="en-GB" dirty="0" smtClean="0">
                <a:latin typeface="Century Gothic" panose="020B0502020202020204" pitchFamily="34" charset="0"/>
              </a:rPr>
              <a:t>‘focus’ table</a:t>
            </a:r>
          </a:p>
          <a:p>
            <a:r>
              <a:rPr lang="en-GB" dirty="0" smtClean="0">
                <a:latin typeface="Century Gothic" panose="020B0502020202020204" pitchFamily="34" charset="0"/>
              </a:rPr>
              <a:t>Check ins to see when ready to</a:t>
            </a:r>
          </a:p>
          <a:p>
            <a:pPr marL="0" indent="0">
              <a:buNone/>
            </a:pPr>
            <a:r>
              <a:rPr lang="en-GB" dirty="0" smtClean="0">
                <a:latin typeface="Century Gothic" panose="020B0502020202020204" pitchFamily="34" charset="0"/>
              </a:rPr>
              <a:t>progress</a:t>
            </a:r>
          </a:p>
          <a:p>
            <a:r>
              <a:rPr lang="en-GB" dirty="0" smtClean="0">
                <a:latin typeface="Century Gothic" panose="020B0502020202020204" pitchFamily="34" charset="0"/>
              </a:rPr>
              <a:t>Free, no log in required, can be as </a:t>
            </a:r>
          </a:p>
          <a:p>
            <a:pPr marL="0" indent="0">
              <a:buNone/>
            </a:pPr>
            <a:r>
              <a:rPr lang="en-GB" dirty="0">
                <a:latin typeface="Century Gothic" panose="020B0502020202020204" pitchFamily="34" charset="0"/>
              </a:rPr>
              <a:t>q</a:t>
            </a:r>
            <a:r>
              <a:rPr lang="en-GB" dirty="0" smtClean="0">
                <a:latin typeface="Century Gothic" panose="020B0502020202020204" pitchFamily="34" charset="0"/>
              </a:rPr>
              <a:t>uick as 100 seconds!</a:t>
            </a:r>
          </a:p>
        </p:txBody>
      </p:sp>
      <p:pic>
        <p:nvPicPr>
          <p:cNvPr id="5" name="Picture 4"/>
          <p:cNvPicPr>
            <a:picLocks noChangeAspect="1"/>
          </p:cNvPicPr>
          <p:nvPr/>
        </p:nvPicPr>
        <p:blipFill>
          <a:blip r:embed="rId2"/>
          <a:stretch>
            <a:fillRect/>
          </a:stretch>
        </p:blipFill>
        <p:spPr>
          <a:xfrm>
            <a:off x="4975220" y="573508"/>
            <a:ext cx="3485211" cy="516987"/>
          </a:xfrm>
          <a:prstGeom prst="rect">
            <a:avLst/>
          </a:prstGeom>
        </p:spPr>
      </p:pic>
      <p:pic>
        <p:nvPicPr>
          <p:cNvPr id="6" name="Picture 5"/>
          <p:cNvPicPr>
            <a:picLocks noChangeAspect="1"/>
          </p:cNvPicPr>
          <p:nvPr/>
        </p:nvPicPr>
        <p:blipFill>
          <a:blip r:embed="rId3"/>
          <a:stretch>
            <a:fillRect/>
          </a:stretch>
        </p:blipFill>
        <p:spPr>
          <a:xfrm>
            <a:off x="863341" y="4869160"/>
            <a:ext cx="2164694" cy="1248677"/>
          </a:xfrm>
          <a:prstGeom prst="rect">
            <a:avLst/>
          </a:prstGeom>
        </p:spPr>
      </p:pic>
      <p:pic>
        <p:nvPicPr>
          <p:cNvPr id="7" name="Picture 6"/>
          <p:cNvPicPr>
            <a:picLocks noChangeAspect="1"/>
          </p:cNvPicPr>
          <p:nvPr/>
        </p:nvPicPr>
        <p:blipFill>
          <a:blip r:embed="rId4"/>
          <a:stretch>
            <a:fillRect/>
          </a:stretch>
        </p:blipFill>
        <p:spPr>
          <a:xfrm>
            <a:off x="4975221" y="1090495"/>
            <a:ext cx="3586993" cy="849889"/>
          </a:xfrm>
          <a:prstGeom prst="rect">
            <a:avLst/>
          </a:prstGeom>
        </p:spPr>
      </p:pic>
      <p:pic>
        <p:nvPicPr>
          <p:cNvPr id="8" name="Picture 7"/>
          <p:cNvPicPr>
            <a:picLocks noChangeAspect="1"/>
          </p:cNvPicPr>
          <p:nvPr/>
        </p:nvPicPr>
        <p:blipFill>
          <a:blip r:embed="rId5"/>
          <a:stretch>
            <a:fillRect/>
          </a:stretch>
        </p:blipFill>
        <p:spPr>
          <a:xfrm>
            <a:off x="4355976" y="4805899"/>
            <a:ext cx="2137853" cy="1192544"/>
          </a:xfrm>
          <a:prstGeom prst="rect">
            <a:avLst/>
          </a:prstGeom>
        </p:spPr>
      </p:pic>
      <p:pic>
        <p:nvPicPr>
          <p:cNvPr id="9" name="Picture 8"/>
          <p:cNvPicPr>
            <a:picLocks noChangeAspect="1"/>
          </p:cNvPicPr>
          <p:nvPr/>
        </p:nvPicPr>
        <p:blipFill>
          <a:blip r:embed="rId6"/>
          <a:stretch>
            <a:fillRect/>
          </a:stretch>
        </p:blipFill>
        <p:spPr>
          <a:xfrm>
            <a:off x="6612343" y="2431386"/>
            <a:ext cx="1696835" cy="2585480"/>
          </a:xfrm>
          <a:prstGeom prst="rect">
            <a:avLst/>
          </a:prstGeom>
        </p:spPr>
      </p:pic>
    </p:spTree>
    <p:extLst>
      <p:ext uri="{BB962C8B-B14F-4D97-AF65-F5344CB8AC3E}">
        <p14:creationId xmlns:p14="http://schemas.microsoft.com/office/powerpoint/2010/main" val="219103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fade">
                                      <p:cBhvr>
                                        <p:cTn id="37" dur="500"/>
                                        <p:tgtEl>
                                          <p:spTgt spid="3">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1" end="1"/>
                                            </p:txEl>
                                          </p:spTgt>
                                        </p:tgtEl>
                                        <p:attrNameLst>
                                          <p:attrName>style.visibility</p:attrName>
                                        </p:attrNameLst>
                                      </p:cBhvr>
                                      <p:to>
                                        <p:strVal val="visible"/>
                                      </p:to>
                                    </p:set>
                                    <p:animEffect transition="in" filter="fade">
                                      <p:cBhvr>
                                        <p:cTn id="42" dur="500"/>
                                        <p:tgtEl>
                                          <p:spTgt spid="3">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2" end="2"/>
                                            </p:txEl>
                                          </p:spTgt>
                                        </p:tgtEl>
                                        <p:attrNameLst>
                                          <p:attrName>style.visibility</p:attrName>
                                        </p:attrNameLst>
                                      </p:cBhvr>
                                      <p:to>
                                        <p:strVal val="visible"/>
                                      </p:to>
                                    </p:set>
                                    <p:animEffect transition="in" filter="fade">
                                      <p:cBhvr>
                                        <p:cTn id="47" dur="500"/>
                                        <p:tgtEl>
                                          <p:spTgt spid="3">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3" end="3"/>
                                            </p:txEl>
                                          </p:spTgt>
                                        </p:tgtEl>
                                        <p:attrNameLst>
                                          <p:attrName>style.visibility</p:attrName>
                                        </p:attrNameLst>
                                      </p:cBhvr>
                                      <p:to>
                                        <p:strVal val="visible"/>
                                      </p:to>
                                    </p:set>
                                    <p:animEffect transition="in" filter="fade">
                                      <p:cBhvr>
                                        <p:cTn id="52" dur="500"/>
                                        <p:tgtEl>
                                          <p:spTgt spid="3">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fade">
                                      <p:cBhvr>
                                        <p:cTn id="57" dur="500"/>
                                        <p:tgtEl>
                                          <p:spTgt spid="3">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Effect transition="in" filter="fade">
                                      <p:cBhvr>
                                        <p:cTn id="6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564" y="1134344"/>
            <a:ext cx="8229600" cy="1152129"/>
          </a:xfrm>
        </p:spPr>
        <p:txBody>
          <a:bodyPr/>
          <a:lstStyle/>
          <a:p>
            <a:pPr algn="ctr"/>
            <a:r>
              <a:rPr lang="en-GB" b="1" dirty="0" smtClean="0">
                <a:latin typeface="Century Gothic" panose="020B0502020202020204" pitchFamily="34" charset="0"/>
              </a:rPr>
              <a:t>Spellings</a:t>
            </a:r>
            <a:endParaRPr lang="en-GB" b="1" dirty="0">
              <a:latin typeface="Century Gothic" panose="020B0502020202020204" pitchFamily="34" charset="0"/>
            </a:endParaRPr>
          </a:p>
        </p:txBody>
      </p:sp>
      <p:sp>
        <p:nvSpPr>
          <p:cNvPr id="3" name="Content Placeholder 2"/>
          <p:cNvSpPr>
            <a:spLocks noGrp="1"/>
          </p:cNvSpPr>
          <p:nvPr>
            <p:ph idx="1"/>
          </p:nvPr>
        </p:nvSpPr>
        <p:spPr>
          <a:xfrm>
            <a:off x="899592" y="2420888"/>
            <a:ext cx="7725544" cy="2150640"/>
          </a:xfrm>
        </p:spPr>
        <p:txBody>
          <a:bodyPr>
            <a:normAutofit fontScale="77500" lnSpcReduction="20000"/>
          </a:bodyPr>
          <a:lstStyle/>
          <a:p>
            <a:pPr>
              <a:lnSpc>
                <a:spcPct val="120000"/>
              </a:lnSpc>
            </a:pPr>
            <a:r>
              <a:rPr lang="en-GB" dirty="0" smtClean="0">
                <a:latin typeface="Century Gothic" panose="020B0502020202020204" pitchFamily="34" charset="0"/>
              </a:rPr>
              <a:t>We actively try to teach spelling through focusing on sounds and word structure. Part of the school day is designated for this instead of ‘Look Cover Write Check’ sheets going home. </a:t>
            </a:r>
          </a:p>
          <a:p>
            <a:pPr>
              <a:lnSpc>
                <a:spcPct val="120000"/>
              </a:lnSpc>
            </a:pPr>
            <a:endParaRPr lang="en-GB" dirty="0" smtClean="0">
              <a:latin typeface="Century Gothic" panose="020B0502020202020204" pitchFamily="34" charset="0"/>
            </a:endParaRPr>
          </a:p>
          <a:p>
            <a:pPr>
              <a:lnSpc>
                <a:spcPct val="120000"/>
              </a:lnSpc>
            </a:pPr>
            <a:r>
              <a:rPr lang="en-GB" dirty="0" smtClean="0">
                <a:latin typeface="Century Gothic" panose="020B0502020202020204" pitchFamily="34" charset="0"/>
              </a:rPr>
              <a:t>We use ‘Spelling Shed’ that the children should use to support their learning at home.  </a:t>
            </a:r>
          </a:p>
        </p:txBody>
      </p:sp>
      <p:pic>
        <p:nvPicPr>
          <p:cNvPr id="4" name="Picture 3" descr="Strathcona Beekeepers: The Beekeepers' Librar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5615" y="836712"/>
            <a:ext cx="1152128" cy="1449761"/>
          </a:xfrm>
          <a:prstGeom prst="rect">
            <a:avLst/>
          </a:prstGeom>
        </p:spPr>
      </p:pic>
    </p:spTree>
    <p:extLst>
      <p:ext uri="{BB962C8B-B14F-4D97-AF65-F5344CB8AC3E}">
        <p14:creationId xmlns:p14="http://schemas.microsoft.com/office/powerpoint/2010/main" val="155487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915337"/>
            <a:ext cx="6798734" cy="857479"/>
          </a:xfrm>
        </p:spPr>
        <p:txBody>
          <a:bodyPr/>
          <a:lstStyle/>
          <a:p>
            <a:pPr algn="ctr"/>
            <a:r>
              <a:rPr lang="en-GB" b="1" dirty="0" smtClean="0">
                <a:latin typeface="SassoonPrimaryInfant" pitchFamily="2" charset="0"/>
              </a:rPr>
              <a:t>P.E</a:t>
            </a:r>
            <a:r>
              <a:rPr lang="en-GB" dirty="0" smtClean="0"/>
              <a:t>.</a:t>
            </a:r>
            <a:endParaRPr lang="en-GB" dirty="0"/>
          </a:p>
        </p:txBody>
      </p:sp>
      <p:sp>
        <p:nvSpPr>
          <p:cNvPr id="3" name="Content Placeholder 2"/>
          <p:cNvSpPr>
            <a:spLocks noGrp="1"/>
          </p:cNvSpPr>
          <p:nvPr>
            <p:ph idx="1"/>
          </p:nvPr>
        </p:nvSpPr>
        <p:spPr>
          <a:xfrm>
            <a:off x="755576" y="2492896"/>
            <a:ext cx="7848872" cy="3744416"/>
          </a:xfrm>
        </p:spPr>
        <p:txBody>
          <a:bodyPr>
            <a:normAutofit fontScale="40000" lnSpcReduction="20000"/>
          </a:bodyPr>
          <a:lstStyle/>
          <a:p>
            <a:pPr marL="0" indent="0">
              <a:lnSpc>
                <a:spcPct val="120000"/>
              </a:lnSpc>
              <a:buNone/>
            </a:pPr>
            <a:r>
              <a:rPr lang="en-GB" sz="3400" dirty="0" smtClean="0">
                <a:latin typeface="Century Gothic" panose="020B0502020202020204" pitchFamily="34" charset="0"/>
              </a:rPr>
              <a:t>Swimming is on a </a:t>
            </a:r>
            <a:r>
              <a:rPr lang="en-GB" sz="3400" b="1" dirty="0" smtClean="0">
                <a:latin typeface="Century Gothic" panose="020B0502020202020204" pitchFamily="34" charset="0"/>
              </a:rPr>
              <a:t>Tuesday afternoon </a:t>
            </a:r>
            <a:r>
              <a:rPr lang="en-GB" sz="3400" dirty="0" smtClean="0">
                <a:latin typeface="Century Gothic" panose="020B0502020202020204" pitchFamily="34" charset="0"/>
              </a:rPr>
              <a:t>each week. Year </a:t>
            </a:r>
            <a:r>
              <a:rPr lang="en-GB" sz="3400" dirty="0" smtClean="0">
                <a:latin typeface="Century Gothic" panose="020B0502020202020204" pitchFamily="34" charset="0"/>
              </a:rPr>
              <a:t>4 </a:t>
            </a:r>
            <a:r>
              <a:rPr lang="en-GB" sz="3400" dirty="0" smtClean="0">
                <a:latin typeface="Century Gothic" panose="020B0502020202020204" pitchFamily="34" charset="0"/>
              </a:rPr>
              <a:t>are swimming </a:t>
            </a:r>
            <a:r>
              <a:rPr lang="en-GB" sz="3400" dirty="0" smtClean="0">
                <a:latin typeface="Century Gothic" panose="020B0502020202020204" pitchFamily="34" charset="0"/>
              </a:rPr>
              <a:t>from 2</a:t>
            </a:r>
            <a:r>
              <a:rPr lang="en-GB" sz="3400" baseline="30000" dirty="0" smtClean="0">
                <a:latin typeface="Century Gothic" panose="020B0502020202020204" pitchFamily="34" charset="0"/>
              </a:rPr>
              <a:t>nd</a:t>
            </a:r>
            <a:r>
              <a:rPr lang="en-GB" sz="3400" dirty="0" smtClean="0">
                <a:latin typeface="Century Gothic" panose="020B0502020202020204" pitchFamily="34" charset="0"/>
              </a:rPr>
              <a:t> September to the 4</a:t>
            </a:r>
            <a:r>
              <a:rPr lang="en-GB" sz="3400" baseline="30000" dirty="0" smtClean="0">
                <a:latin typeface="Century Gothic" panose="020B0502020202020204" pitchFamily="34" charset="0"/>
              </a:rPr>
              <a:t>th</a:t>
            </a:r>
            <a:r>
              <a:rPr lang="en-GB" sz="3400" dirty="0" smtClean="0">
                <a:latin typeface="Century Gothic" panose="020B0502020202020204" pitchFamily="34" charset="0"/>
              </a:rPr>
              <a:t> </a:t>
            </a:r>
            <a:r>
              <a:rPr lang="en-GB" sz="3400" dirty="0">
                <a:latin typeface="Century Gothic" panose="020B0502020202020204" pitchFamily="34" charset="0"/>
              </a:rPr>
              <a:t>N</a:t>
            </a:r>
            <a:r>
              <a:rPr lang="en-GB" sz="3400" dirty="0" smtClean="0">
                <a:latin typeface="Century Gothic" panose="020B0502020202020204" pitchFamily="34" charset="0"/>
              </a:rPr>
              <a:t>ovember. Year 5 &amp; 6 </a:t>
            </a:r>
            <a:r>
              <a:rPr lang="en-GB" sz="3400" dirty="0">
                <a:latin typeface="Century Gothic" panose="020B0502020202020204" pitchFamily="34" charset="0"/>
              </a:rPr>
              <a:t>(</a:t>
            </a:r>
            <a:r>
              <a:rPr lang="en-GB" sz="3400" dirty="0" smtClean="0">
                <a:latin typeface="Century Gothic" panose="020B0502020202020204" pitchFamily="34" charset="0"/>
              </a:rPr>
              <a:t>non swimmers)</a:t>
            </a:r>
            <a:r>
              <a:rPr lang="en-GB" sz="3400" u="sng" dirty="0" smtClean="0">
                <a:latin typeface="Century Gothic" panose="020B0502020202020204" pitchFamily="34" charset="0"/>
              </a:rPr>
              <a:t> </a:t>
            </a:r>
            <a:r>
              <a:rPr lang="en-GB" sz="3400" dirty="0" smtClean="0">
                <a:latin typeface="Century Gothic" panose="020B0502020202020204" pitchFamily="34" charset="0"/>
              </a:rPr>
              <a:t>will learn </a:t>
            </a:r>
            <a:r>
              <a:rPr lang="en-GB" sz="3400" dirty="0" smtClean="0">
                <a:latin typeface="Century Gothic" panose="020B0502020202020204" pitchFamily="34" charset="0"/>
              </a:rPr>
              <a:t>from 11</a:t>
            </a:r>
            <a:r>
              <a:rPr lang="en-GB" sz="3400" baseline="30000" dirty="0" smtClean="0">
                <a:latin typeface="Century Gothic" panose="020B0502020202020204" pitchFamily="34" charset="0"/>
              </a:rPr>
              <a:t>th</a:t>
            </a:r>
            <a:r>
              <a:rPr lang="en-GB" sz="3400" dirty="0" smtClean="0">
                <a:latin typeface="Century Gothic" panose="020B0502020202020204" pitchFamily="34" charset="0"/>
              </a:rPr>
              <a:t> November until the 13</a:t>
            </a:r>
            <a:r>
              <a:rPr lang="en-GB" sz="3400" baseline="30000" dirty="0" smtClean="0">
                <a:latin typeface="Century Gothic" panose="020B0502020202020204" pitchFamily="34" charset="0"/>
              </a:rPr>
              <a:t>th</a:t>
            </a:r>
            <a:r>
              <a:rPr lang="en-GB" sz="3400" dirty="0" smtClean="0">
                <a:latin typeface="Century Gothic" panose="020B0502020202020204" pitchFamily="34" charset="0"/>
              </a:rPr>
              <a:t> January</a:t>
            </a:r>
            <a:r>
              <a:rPr lang="en-GB" sz="3400" dirty="0" smtClean="0">
                <a:latin typeface="Century Gothic" panose="020B0502020202020204" pitchFamily="34" charset="0"/>
              </a:rPr>
              <a:t> and  Year 3 will learn from 20</a:t>
            </a:r>
            <a:r>
              <a:rPr lang="en-GB" sz="3400" baseline="30000" dirty="0" smtClean="0">
                <a:latin typeface="Century Gothic" panose="020B0502020202020204" pitchFamily="34" charset="0"/>
              </a:rPr>
              <a:t>th</a:t>
            </a:r>
            <a:r>
              <a:rPr lang="en-GB" sz="3400" dirty="0" smtClean="0">
                <a:latin typeface="Century Gothic" panose="020B0502020202020204" pitchFamily="34" charset="0"/>
              </a:rPr>
              <a:t> January until the 24</a:t>
            </a:r>
            <a:r>
              <a:rPr lang="en-GB" sz="3400" baseline="30000" dirty="0" smtClean="0">
                <a:latin typeface="Century Gothic" panose="020B0502020202020204" pitchFamily="34" charset="0"/>
              </a:rPr>
              <a:t>th</a:t>
            </a:r>
            <a:r>
              <a:rPr lang="en-GB" sz="3400" dirty="0" smtClean="0">
                <a:latin typeface="Century Gothic" panose="020B0502020202020204" pitchFamily="34" charset="0"/>
              </a:rPr>
              <a:t> March. </a:t>
            </a:r>
            <a:endParaRPr lang="en-GB" sz="3400" dirty="0">
              <a:latin typeface="Century Gothic" panose="020B0502020202020204" pitchFamily="34" charset="0"/>
            </a:endParaRPr>
          </a:p>
          <a:p>
            <a:pPr marL="0" indent="0">
              <a:lnSpc>
                <a:spcPct val="120000"/>
              </a:lnSpc>
              <a:buNone/>
            </a:pPr>
            <a:r>
              <a:rPr lang="en-GB" sz="3400" b="1" dirty="0" smtClean="0">
                <a:latin typeface="Century Gothic" panose="020B0502020202020204" pitchFamily="34" charset="0"/>
              </a:rPr>
              <a:t>P.E. </a:t>
            </a:r>
            <a:r>
              <a:rPr lang="en-GB" sz="3400" b="1" dirty="0">
                <a:latin typeface="Century Gothic" panose="020B0502020202020204" pitchFamily="34" charset="0"/>
              </a:rPr>
              <a:t>k</a:t>
            </a:r>
            <a:r>
              <a:rPr lang="en-GB" sz="3400" b="1" dirty="0" smtClean="0">
                <a:latin typeface="Century Gothic" panose="020B0502020202020204" pitchFamily="34" charset="0"/>
              </a:rPr>
              <a:t>it: </a:t>
            </a:r>
          </a:p>
          <a:p>
            <a:pPr>
              <a:lnSpc>
                <a:spcPct val="120000"/>
              </a:lnSpc>
            </a:pPr>
            <a:r>
              <a:rPr lang="en-GB" sz="3400" dirty="0" smtClean="0">
                <a:latin typeface="Century Gothic" panose="020B0502020202020204" pitchFamily="34" charset="0"/>
              </a:rPr>
              <a:t>Indoor kit: Plain blue or black sweatshirt and jogging bottoms.</a:t>
            </a:r>
          </a:p>
          <a:p>
            <a:pPr>
              <a:lnSpc>
                <a:spcPct val="120000"/>
              </a:lnSpc>
            </a:pPr>
            <a:r>
              <a:rPr lang="en-GB" sz="3400" dirty="0" smtClean="0">
                <a:latin typeface="Century Gothic" panose="020B0502020202020204" pitchFamily="34" charset="0"/>
              </a:rPr>
              <a:t>Plain black or blue shorts.</a:t>
            </a:r>
          </a:p>
          <a:p>
            <a:pPr>
              <a:lnSpc>
                <a:spcPct val="120000"/>
              </a:lnSpc>
            </a:pPr>
            <a:r>
              <a:rPr lang="en-GB" sz="3400" dirty="0" smtClean="0">
                <a:latin typeface="Century Gothic" panose="020B0502020202020204" pitchFamily="34" charset="0"/>
              </a:rPr>
              <a:t>Plain t-shirt of your child’s house colour.</a:t>
            </a:r>
          </a:p>
          <a:p>
            <a:pPr>
              <a:lnSpc>
                <a:spcPct val="120000"/>
              </a:lnSpc>
            </a:pPr>
            <a:r>
              <a:rPr lang="en-GB" sz="3400" dirty="0" smtClean="0">
                <a:latin typeface="Century Gothic" panose="020B0502020202020204" pitchFamily="34" charset="0"/>
              </a:rPr>
              <a:t>Trainers.</a:t>
            </a:r>
            <a:endParaRPr lang="en-GB" sz="3400" dirty="0" smtClean="0">
              <a:latin typeface="Century Gothic" panose="020B0502020202020204" pitchFamily="34" charset="0"/>
            </a:endParaRPr>
          </a:p>
          <a:p>
            <a:pPr>
              <a:lnSpc>
                <a:spcPct val="120000"/>
              </a:lnSpc>
            </a:pPr>
            <a:r>
              <a:rPr lang="en-GB" sz="3400" dirty="0" smtClean="0">
                <a:latin typeface="Century Gothic" panose="020B0502020202020204" pitchFamily="34" charset="0"/>
              </a:rPr>
              <a:t>We would ask that children do not wear multi-coloured, sparkly or fashion items for their PE lessons. </a:t>
            </a:r>
          </a:p>
          <a:p>
            <a:pPr>
              <a:lnSpc>
                <a:spcPct val="120000"/>
              </a:lnSpc>
            </a:pPr>
            <a:r>
              <a:rPr lang="en-GB" sz="3400" dirty="0" smtClean="0">
                <a:latin typeface="Century Gothic" panose="020B0502020202020204" pitchFamily="34" charset="0"/>
              </a:rPr>
              <a:t>Hair ties</a:t>
            </a:r>
          </a:p>
          <a:p>
            <a:pPr>
              <a:lnSpc>
                <a:spcPct val="120000"/>
              </a:lnSpc>
            </a:pPr>
            <a:r>
              <a:rPr lang="en-GB" sz="3400" dirty="0" smtClean="0">
                <a:latin typeface="Century Gothic" panose="020B0502020202020204" pitchFamily="34" charset="0"/>
              </a:rPr>
              <a:t>Earrings: Studs </a:t>
            </a:r>
            <a:r>
              <a:rPr lang="en-GB" sz="3400" dirty="0" smtClean="0">
                <a:latin typeface="Century Gothic" panose="020B0502020202020204" pitchFamily="34" charset="0"/>
              </a:rPr>
              <a:t>only, taped. </a:t>
            </a:r>
            <a:endParaRPr lang="en-GB" sz="3400" dirty="0">
              <a:latin typeface="Century Gothic" panose="020B0502020202020204" pitchFamily="34" charset="0"/>
            </a:endParaRPr>
          </a:p>
        </p:txBody>
      </p:sp>
      <p:pic>
        <p:nvPicPr>
          <p:cNvPr id="6146" name="Picture 2" descr="C:\Users\staff29.OXHEY\AppData\Local\Microsoft\Windows\Temporary Internet Files\Content.IE5\O8JIM0P9\sports_kids[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781874"/>
            <a:ext cx="2016224" cy="990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3040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990" y="836712"/>
            <a:ext cx="6798734" cy="1303867"/>
          </a:xfrm>
        </p:spPr>
        <p:txBody>
          <a:bodyPr/>
          <a:lstStyle/>
          <a:p>
            <a:r>
              <a:rPr lang="en-GB" b="1" dirty="0" smtClean="0">
                <a:latin typeface="Century Gothic" panose="020B0502020202020204" pitchFamily="34" charset="0"/>
              </a:rPr>
              <a:t>Food and drink</a:t>
            </a:r>
            <a:endParaRPr lang="en-GB" b="1" dirty="0">
              <a:latin typeface="Century Gothic" panose="020B0502020202020204" pitchFamily="34" charset="0"/>
            </a:endParaRPr>
          </a:p>
        </p:txBody>
      </p:sp>
      <p:sp>
        <p:nvSpPr>
          <p:cNvPr id="3" name="Content Placeholder 2"/>
          <p:cNvSpPr>
            <a:spLocks noGrp="1"/>
          </p:cNvSpPr>
          <p:nvPr>
            <p:ph idx="1"/>
          </p:nvPr>
        </p:nvSpPr>
        <p:spPr/>
        <p:txBody>
          <a:bodyPr>
            <a:normAutofit lnSpcReduction="10000"/>
          </a:bodyPr>
          <a:lstStyle/>
          <a:p>
            <a:r>
              <a:rPr lang="en-GB" dirty="0" smtClean="0">
                <a:latin typeface="Century Gothic" panose="020B0502020202020204" pitchFamily="34" charset="0"/>
              </a:rPr>
              <a:t>We are a nut-free school – please do not send in food and snacks which contain nuts</a:t>
            </a:r>
          </a:p>
          <a:p>
            <a:r>
              <a:rPr lang="en-GB" dirty="0" smtClean="0">
                <a:latin typeface="Century Gothic" panose="020B0502020202020204" pitchFamily="34" charset="0"/>
              </a:rPr>
              <a:t>All snacks which are sent in should be healthy e.g. fruit, vegetables, NOT crisps and chocolate</a:t>
            </a:r>
          </a:p>
          <a:p>
            <a:r>
              <a:rPr lang="en-GB" dirty="0" smtClean="0">
                <a:latin typeface="Century Gothic" panose="020B0502020202020204" pitchFamily="34" charset="0"/>
              </a:rPr>
              <a:t>We want children to be hydrated but children should only be drinking water in school</a:t>
            </a:r>
            <a:endParaRPr lang="en-GB" dirty="0">
              <a:latin typeface="Century Gothic" panose="020B0502020202020204" pitchFamily="34" charset="0"/>
            </a:endParaRPr>
          </a:p>
        </p:txBody>
      </p:sp>
    </p:spTree>
    <p:extLst>
      <p:ext uri="{BB962C8B-B14F-4D97-AF65-F5344CB8AC3E}">
        <p14:creationId xmlns:p14="http://schemas.microsoft.com/office/powerpoint/2010/main" val="91121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latin typeface="Century Gothic" panose="020B0502020202020204" pitchFamily="34" charset="0"/>
              </a:rPr>
              <a:t>Other reminders</a:t>
            </a:r>
            <a:endParaRPr lang="en-GB" sz="3200" b="1"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smtClean="0">
                <a:latin typeface="Century Gothic" panose="020B0502020202020204" pitchFamily="34" charset="0"/>
              </a:rPr>
              <a:t>Unless explicitly agreed to by school, children should not bring toys </a:t>
            </a:r>
            <a:r>
              <a:rPr lang="en-GB" dirty="0" smtClean="0">
                <a:latin typeface="Century Gothic" panose="020B0502020202020204" pitchFamily="34" charset="0"/>
              </a:rPr>
              <a:t>into class.</a:t>
            </a:r>
            <a:endParaRPr lang="en-GB" dirty="0" smtClean="0">
              <a:latin typeface="Century Gothic" panose="020B0502020202020204" pitchFamily="34" charset="0"/>
            </a:endParaRPr>
          </a:p>
          <a:p>
            <a:r>
              <a:rPr lang="en-GB" dirty="0" smtClean="0">
                <a:latin typeface="Century Gothic" panose="020B0502020202020204" pitchFamily="34" charset="0"/>
              </a:rPr>
              <a:t>Again, unless specified on a plan, children should not be bringing fidget toys into </a:t>
            </a:r>
            <a:r>
              <a:rPr lang="en-GB" dirty="0" smtClean="0">
                <a:latin typeface="Century Gothic" panose="020B0502020202020204" pitchFamily="34" charset="0"/>
              </a:rPr>
              <a:t>class.</a:t>
            </a:r>
            <a:endParaRPr lang="en-GB" dirty="0">
              <a:latin typeface="Century Gothic" panose="020B0502020202020204" pitchFamily="34" charset="0"/>
            </a:endParaRPr>
          </a:p>
        </p:txBody>
      </p:sp>
    </p:spTree>
    <p:extLst>
      <p:ext uri="{BB962C8B-B14F-4D97-AF65-F5344CB8AC3E}">
        <p14:creationId xmlns:p14="http://schemas.microsoft.com/office/powerpoint/2010/main" val="216394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2618872715"/>
              </p:ext>
            </p:extLst>
          </p:nvPr>
        </p:nvGraphicFramePr>
        <p:xfrm>
          <a:off x="1115616" y="1916832"/>
          <a:ext cx="8848725" cy="4281488"/>
        </p:xfrm>
        <a:graphic>
          <a:graphicData uri="http://schemas.openxmlformats.org/presentationml/2006/ole">
            <mc:AlternateContent xmlns:mc="http://schemas.openxmlformats.org/markup-compatibility/2006">
              <mc:Choice xmlns:v="urn:schemas-microsoft-com:vml" Requires="v">
                <p:oleObj spid="_x0000_s1030" name="Document" r:id="rId3" imgW="8849215" imgH="4280901" progId="Word.Document.12">
                  <p:embed/>
                </p:oleObj>
              </mc:Choice>
              <mc:Fallback>
                <p:oleObj name="Document" r:id="rId3" imgW="8849215" imgH="4280901" progId="Word.Document.12">
                  <p:embed/>
                  <p:pic>
                    <p:nvPicPr>
                      <p:cNvPr id="0" name=""/>
                      <p:cNvPicPr/>
                      <p:nvPr/>
                    </p:nvPicPr>
                    <p:blipFill>
                      <a:blip r:embed="rId4"/>
                      <a:stretch>
                        <a:fillRect/>
                      </a:stretch>
                    </p:blipFill>
                    <p:spPr>
                      <a:xfrm>
                        <a:off x="1115616" y="1916832"/>
                        <a:ext cx="8848725" cy="4281488"/>
                      </a:xfrm>
                      <a:prstGeom prst="rect">
                        <a:avLst/>
                      </a:prstGeom>
                    </p:spPr>
                  </p:pic>
                </p:oleObj>
              </mc:Fallback>
            </mc:AlternateContent>
          </a:graphicData>
        </a:graphic>
      </p:graphicFrame>
      <p:sp>
        <p:nvSpPr>
          <p:cNvPr id="3" name="TextBox 2"/>
          <p:cNvSpPr txBox="1"/>
          <p:nvPr/>
        </p:nvSpPr>
        <p:spPr>
          <a:xfrm>
            <a:off x="1763688" y="908720"/>
            <a:ext cx="5256584" cy="738664"/>
          </a:xfrm>
          <a:prstGeom prst="rect">
            <a:avLst/>
          </a:prstGeom>
          <a:noFill/>
        </p:spPr>
        <p:txBody>
          <a:bodyPr wrap="square" rtlCol="0">
            <a:spAutoFit/>
          </a:bodyPr>
          <a:lstStyle/>
          <a:p>
            <a:pPr algn="ctr"/>
            <a:r>
              <a:rPr lang="en-GB" sz="4200" b="1" u="sng" dirty="0" smtClean="0"/>
              <a:t>Clubs Provision</a:t>
            </a:r>
            <a:endParaRPr lang="en-GB" sz="4200" b="1" u="sng" dirty="0"/>
          </a:p>
        </p:txBody>
      </p:sp>
    </p:spTree>
    <p:extLst>
      <p:ext uri="{BB962C8B-B14F-4D97-AF65-F5344CB8AC3E}">
        <p14:creationId xmlns:p14="http://schemas.microsoft.com/office/powerpoint/2010/main" val="348169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latin typeface="Century Gothic" panose="020B0502020202020204" pitchFamily="34" charset="0"/>
              </a:rPr>
              <a:t>Volunteers </a:t>
            </a:r>
            <a:endParaRPr lang="en-GB" b="1" u="sng"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smtClean="0"/>
              <a:t>Readers (DBS)</a:t>
            </a:r>
          </a:p>
        </p:txBody>
      </p:sp>
    </p:spTree>
    <p:extLst>
      <p:ext uri="{BB962C8B-B14F-4D97-AF65-F5344CB8AC3E}">
        <p14:creationId xmlns:p14="http://schemas.microsoft.com/office/powerpoint/2010/main" val="4270958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Century Gothic" panose="020B0502020202020204" pitchFamily="34" charset="0"/>
              </a:rPr>
              <a:t>Any Questions?</a:t>
            </a:r>
            <a:endParaRPr lang="en-GB" b="1" dirty="0">
              <a:latin typeface="Century Gothic" panose="020B0502020202020204" pitchFamily="34" charset="0"/>
            </a:endParaRPr>
          </a:p>
        </p:txBody>
      </p:sp>
      <p:sp>
        <p:nvSpPr>
          <p:cNvPr id="3" name="Content Placeholder 2"/>
          <p:cNvSpPr>
            <a:spLocks noGrp="1"/>
          </p:cNvSpPr>
          <p:nvPr>
            <p:ph idx="1"/>
          </p:nvPr>
        </p:nvSpPr>
        <p:spPr/>
        <p:txBody>
          <a:bodyPr/>
          <a:lstStyle/>
          <a:p>
            <a:r>
              <a:rPr lang="en-GB" dirty="0" smtClean="0">
                <a:latin typeface="Century Gothic" panose="020B0502020202020204" pitchFamily="34" charset="0"/>
              </a:rPr>
              <a:t>If you have any questions, we will all go to our classrooms to speak to you individually. </a:t>
            </a:r>
          </a:p>
          <a:p>
            <a:pPr marL="0" indent="0">
              <a:buNone/>
            </a:pPr>
            <a:endParaRPr lang="en-GB" dirty="0" smtClean="0">
              <a:latin typeface="Century Gothic" panose="020B0502020202020204" pitchFamily="34" charset="0"/>
            </a:endParaRPr>
          </a:p>
          <a:p>
            <a:r>
              <a:rPr lang="en-GB" dirty="0" smtClean="0">
                <a:latin typeface="Century Gothic" panose="020B0502020202020204" pitchFamily="34" charset="0"/>
              </a:rPr>
              <a:t>Thank you very much. </a:t>
            </a:r>
            <a:r>
              <a:rPr lang="en-GB" dirty="0" smtClean="0">
                <a:latin typeface="Century Gothic" panose="020B0502020202020204" pitchFamily="34" charset="0"/>
                <a:sym typeface="Wingdings" panose="05000000000000000000" pitchFamily="2" charset="2"/>
              </a:rPr>
              <a:t></a:t>
            </a:r>
            <a:endParaRPr lang="en-GB" dirty="0" smtClean="0">
              <a:latin typeface="Century Gothic" panose="020B0502020202020204" pitchFamily="34" charset="0"/>
            </a:endParaRPr>
          </a:p>
        </p:txBody>
      </p:sp>
    </p:spTree>
    <p:extLst>
      <p:ext uri="{BB962C8B-B14F-4D97-AF65-F5344CB8AC3E}">
        <p14:creationId xmlns:p14="http://schemas.microsoft.com/office/powerpoint/2010/main" val="229570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11837</TotalTime>
  <Words>1013</Words>
  <Application>Microsoft Office PowerPoint</Application>
  <PresentationFormat>On-screen Show (4:3)</PresentationFormat>
  <Paragraphs>173</Paragraphs>
  <Slides>22</Slides>
  <Notes>5</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32" baseType="lpstr">
      <vt:lpstr>Arial</vt:lpstr>
      <vt:lpstr>Calibri</vt:lpstr>
      <vt:lpstr>Century Gothic</vt:lpstr>
      <vt:lpstr>Garamond</vt:lpstr>
      <vt:lpstr>SassoonPrimaryInfant</vt:lpstr>
      <vt:lpstr>Times New Roman</vt:lpstr>
      <vt:lpstr>Wingdings</vt:lpstr>
      <vt:lpstr>Wingdings 2</vt:lpstr>
      <vt:lpstr>Organic</vt:lpstr>
      <vt:lpstr>Microsoft Word Document</vt:lpstr>
      <vt:lpstr>KS2 Parent Information September 2025 </vt:lpstr>
      <vt:lpstr>We have 2 key principles at Cam Everlands</vt:lpstr>
      <vt:lpstr>This means…</vt:lpstr>
      <vt:lpstr>Cam Everlands Goals</vt:lpstr>
      <vt:lpstr>Behaviour</vt:lpstr>
      <vt:lpstr>Class Dojo</vt:lpstr>
      <vt:lpstr>Class Structure</vt:lpstr>
      <vt:lpstr>Attendance</vt:lpstr>
      <vt:lpstr>PowerPoint Presentation</vt:lpstr>
      <vt:lpstr>Homework</vt:lpstr>
      <vt:lpstr> </vt:lpstr>
      <vt:lpstr>Why do we read?</vt:lpstr>
      <vt:lpstr>Reading in School</vt:lpstr>
      <vt:lpstr>Aspiring Reading Programme</vt:lpstr>
      <vt:lpstr>Multiplication  at Cam Everlands</vt:lpstr>
      <vt:lpstr>Spellings</vt:lpstr>
      <vt:lpstr>P.E.</vt:lpstr>
      <vt:lpstr>Food and drink</vt:lpstr>
      <vt:lpstr>Other reminders</vt:lpstr>
      <vt:lpstr>PowerPoint Presentation</vt:lpstr>
      <vt:lpstr>Volunteers </vt:lpstr>
      <vt:lpstr>Any Questions?</vt:lpstr>
    </vt:vector>
  </TitlesOfParts>
  <Company>Oxhey First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KS2  Meet the Teacher Evening</dc:title>
  <dc:creator>staff29</dc:creator>
  <cp:lastModifiedBy>Tom Payne</cp:lastModifiedBy>
  <cp:revision>164</cp:revision>
  <dcterms:created xsi:type="dcterms:W3CDTF">2016-09-06T19:33:29Z</dcterms:created>
  <dcterms:modified xsi:type="dcterms:W3CDTF">2025-09-17T16:38:51Z</dcterms:modified>
</cp:coreProperties>
</file>