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6" r:id="rId6"/>
    <p:sldId id="264" r:id="rId7"/>
    <p:sldId id="261" r:id="rId8"/>
    <p:sldId id="262" r:id="rId9"/>
    <p:sldId id="26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83" d="100"/>
          <a:sy n="83" d="100"/>
        </p:scale>
        <p:origin x="64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839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571954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597912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D1132F-8607-4ACB-9CC2-348BB4547410}" type="datetimeFigureOut">
              <a:rPr lang="en-GB" smtClean="0"/>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396575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D1132F-8607-4ACB-9CC2-348BB4547410}" type="datetimeFigureOut">
              <a:rPr lang="en-GB" smtClean="0"/>
              <a:t>23/09/2026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419161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D1132F-8607-4ACB-9CC2-348BB4547410}" type="datetimeFigureOut">
              <a:rPr lang="en-GB" smtClean="0"/>
              <a:t>23/09/2026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554589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D1132F-8607-4ACB-9CC2-348BB4547410}" type="datetimeFigureOut">
              <a:rPr lang="en-GB" smtClean="0"/>
              <a:t>23/09/2026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80172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2D1132F-8607-4ACB-9CC2-348BB4547410}" type="datetimeFigureOut">
              <a:rPr lang="en-GB" smtClean="0"/>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939248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2D1132F-8607-4ACB-9CC2-348BB4547410}" type="datetimeFigureOut">
              <a:rPr lang="en-GB" smtClean="0"/>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2149383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D2D1132F-8607-4ACB-9CC2-348BB4547410}" type="datetimeFigureOut">
              <a:rPr lang="en-GB" smtClean="0"/>
              <a:t>23/09/2026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699198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3056354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591078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11554992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77498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26400139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733525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D1132F-8607-4ACB-9CC2-348BB4547410}"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6CFE5-7D88-4973-B67F-F9AB35B9E642}" type="slidenum">
              <a:rPr lang="en-GB" smtClean="0"/>
              <a:t>‹#›</a:t>
            </a:fld>
            <a:endParaRPr lang="en-GB"/>
          </a:p>
        </p:txBody>
      </p:sp>
    </p:spTree>
    <p:extLst>
      <p:ext uri="{BB962C8B-B14F-4D97-AF65-F5344CB8AC3E}">
        <p14:creationId xmlns:p14="http://schemas.microsoft.com/office/powerpoint/2010/main" val="1614935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2D1132F-8607-4ACB-9CC2-348BB4547410}" type="datetimeFigureOut">
              <a:rPr lang="en-GB" smtClean="0"/>
              <a:t>23/09/2026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786CFE5-7D88-4973-B67F-F9AB35B9E642}" type="slidenum">
              <a:rPr lang="en-GB" smtClean="0"/>
              <a:t>‹#›</a:t>
            </a:fld>
            <a:endParaRPr lang="en-GB"/>
          </a:p>
        </p:txBody>
      </p:sp>
    </p:spTree>
    <p:extLst>
      <p:ext uri="{BB962C8B-B14F-4D97-AF65-F5344CB8AC3E}">
        <p14:creationId xmlns:p14="http://schemas.microsoft.com/office/powerpoint/2010/main" val="422266914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C7232-1097-4E24-AEF5-9EF844299532}"/>
              </a:ext>
            </a:extLst>
          </p:cNvPr>
          <p:cNvSpPr>
            <a:spLocks noGrp="1"/>
          </p:cNvSpPr>
          <p:nvPr>
            <p:ph type="ctrTitle"/>
          </p:nvPr>
        </p:nvSpPr>
        <p:spPr>
          <a:xfrm>
            <a:off x="758103" y="1271860"/>
            <a:ext cx="8001000" cy="2971801"/>
          </a:xfrm>
        </p:spPr>
        <p:txBody>
          <a:bodyPr/>
          <a:lstStyle/>
          <a:p>
            <a:r>
              <a:rPr lang="en-GB" b="1" dirty="0"/>
              <a:t>Welcome to Year </a:t>
            </a:r>
            <a:r>
              <a:rPr lang="en-GB" b="1" dirty="0" smtClean="0"/>
              <a:t>3</a:t>
            </a:r>
            <a:endParaRPr lang="en-GB" b="1" dirty="0"/>
          </a:p>
        </p:txBody>
      </p:sp>
      <p:pic>
        <p:nvPicPr>
          <p:cNvPr id="5" name="Picture 4">
            <a:extLst>
              <a:ext uri="{FF2B5EF4-FFF2-40B4-BE49-F238E27FC236}">
                <a16:creationId xmlns:a16="http://schemas.microsoft.com/office/drawing/2014/main" id="{7B257181-7D39-4368-B647-AD86F4FAE4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8269" y="935181"/>
            <a:ext cx="2233330" cy="2238217"/>
          </a:xfrm>
          <a:prstGeom prst="rect">
            <a:avLst/>
          </a:prstGeom>
        </p:spPr>
      </p:pic>
    </p:spTree>
    <p:extLst>
      <p:ext uri="{BB962C8B-B14F-4D97-AF65-F5344CB8AC3E}">
        <p14:creationId xmlns:p14="http://schemas.microsoft.com/office/powerpoint/2010/main" val="30181398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252028"/>
            <a:ext cx="8534400" cy="1507067"/>
          </a:xfrm>
        </p:spPr>
        <p:txBody>
          <a:bodyPr/>
          <a:lstStyle/>
          <a:p>
            <a:pPr algn="ctr"/>
            <a:r>
              <a:rPr lang="en-GB" b="1" dirty="0"/>
              <a:t>The Year </a:t>
            </a:r>
            <a:r>
              <a:rPr lang="en-GB" b="1" dirty="0" smtClean="0"/>
              <a:t>3 </a:t>
            </a:r>
            <a:r>
              <a:rPr lang="en-GB" b="1" dirty="0"/>
              <a:t>team</a:t>
            </a:r>
          </a:p>
        </p:txBody>
      </p:sp>
      <p:sp>
        <p:nvSpPr>
          <p:cNvPr id="4" name="TextBox 3">
            <a:extLst>
              <a:ext uri="{FF2B5EF4-FFF2-40B4-BE49-F238E27FC236}">
                <a16:creationId xmlns:a16="http://schemas.microsoft.com/office/drawing/2014/main" id="{3CC5688C-3788-4C36-9E9E-BEB23443E1AE}"/>
              </a:ext>
            </a:extLst>
          </p:cNvPr>
          <p:cNvSpPr txBox="1"/>
          <p:nvPr/>
        </p:nvSpPr>
        <p:spPr>
          <a:xfrm>
            <a:off x="524027" y="2807397"/>
            <a:ext cx="3191102" cy="523220"/>
          </a:xfrm>
          <a:prstGeom prst="rect">
            <a:avLst/>
          </a:prstGeom>
          <a:noFill/>
        </p:spPr>
        <p:txBody>
          <a:bodyPr wrap="square" rtlCol="0">
            <a:spAutoFit/>
          </a:bodyPr>
          <a:lstStyle/>
          <a:p>
            <a:pPr algn="ctr"/>
            <a:r>
              <a:rPr lang="en-GB" sz="2800" b="1" dirty="0" smtClean="0"/>
              <a:t>Mme Brunet</a:t>
            </a:r>
            <a:endParaRPr lang="en-GB" sz="2800" b="1" dirty="0"/>
          </a:p>
        </p:txBody>
      </p:sp>
      <p:sp>
        <p:nvSpPr>
          <p:cNvPr id="7" name="TextBox 6">
            <a:extLst>
              <a:ext uri="{FF2B5EF4-FFF2-40B4-BE49-F238E27FC236}">
                <a16:creationId xmlns:a16="http://schemas.microsoft.com/office/drawing/2014/main" id="{86CB582F-5CD4-49D9-9586-D868230DE1B8}"/>
              </a:ext>
            </a:extLst>
          </p:cNvPr>
          <p:cNvSpPr txBox="1"/>
          <p:nvPr/>
        </p:nvSpPr>
        <p:spPr>
          <a:xfrm>
            <a:off x="1357050" y="5801319"/>
            <a:ext cx="3191102" cy="523220"/>
          </a:xfrm>
          <a:prstGeom prst="rect">
            <a:avLst/>
          </a:prstGeom>
          <a:noFill/>
        </p:spPr>
        <p:txBody>
          <a:bodyPr wrap="square" rtlCol="0">
            <a:spAutoFit/>
          </a:bodyPr>
          <a:lstStyle/>
          <a:p>
            <a:pPr algn="ctr"/>
            <a:r>
              <a:rPr lang="en-GB" sz="2800" b="1" dirty="0" smtClean="0"/>
              <a:t>Mr Kinsley</a:t>
            </a:r>
            <a:endParaRPr lang="en-GB" sz="2800" b="1" dirty="0"/>
          </a:p>
        </p:txBody>
      </p:sp>
      <p:sp>
        <p:nvSpPr>
          <p:cNvPr id="12" name="TextBox 11">
            <a:extLst>
              <a:ext uri="{FF2B5EF4-FFF2-40B4-BE49-F238E27FC236}">
                <a16:creationId xmlns:a16="http://schemas.microsoft.com/office/drawing/2014/main" id="{2A8F97F1-6921-46EC-A170-EBC3AF2A6014}"/>
              </a:ext>
            </a:extLst>
          </p:cNvPr>
          <p:cNvSpPr txBox="1"/>
          <p:nvPr/>
        </p:nvSpPr>
        <p:spPr>
          <a:xfrm>
            <a:off x="4314436" y="5801319"/>
            <a:ext cx="3191102" cy="523220"/>
          </a:xfrm>
          <a:prstGeom prst="rect">
            <a:avLst/>
          </a:prstGeom>
          <a:noFill/>
        </p:spPr>
        <p:txBody>
          <a:bodyPr wrap="square" rtlCol="0">
            <a:spAutoFit/>
          </a:bodyPr>
          <a:lstStyle/>
          <a:p>
            <a:pPr algn="ctr"/>
            <a:r>
              <a:rPr lang="en-GB" sz="2800" b="1" dirty="0"/>
              <a:t>Miss </a:t>
            </a:r>
            <a:r>
              <a:rPr lang="en-GB" sz="2800" b="1" dirty="0" smtClean="0"/>
              <a:t>Green</a:t>
            </a:r>
            <a:endParaRPr lang="en-GB" sz="2800" b="1" dirty="0"/>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23543" y="197103"/>
            <a:ext cx="792818" cy="794553"/>
          </a:xfrm>
          <a:prstGeom prst="rect">
            <a:avLst/>
          </a:prstGeom>
        </p:spPr>
      </p:pic>
      <p:sp>
        <p:nvSpPr>
          <p:cNvPr id="10" name="TextBox 9">
            <a:extLst>
              <a:ext uri="{FF2B5EF4-FFF2-40B4-BE49-F238E27FC236}">
                <a16:creationId xmlns:a16="http://schemas.microsoft.com/office/drawing/2014/main" id="{3CC5688C-3788-4C36-9E9E-BEB23443E1AE}"/>
              </a:ext>
            </a:extLst>
          </p:cNvPr>
          <p:cNvSpPr txBox="1"/>
          <p:nvPr/>
        </p:nvSpPr>
        <p:spPr>
          <a:xfrm>
            <a:off x="8176354" y="2807397"/>
            <a:ext cx="3191102" cy="523220"/>
          </a:xfrm>
          <a:prstGeom prst="rect">
            <a:avLst/>
          </a:prstGeom>
          <a:noFill/>
        </p:spPr>
        <p:txBody>
          <a:bodyPr wrap="square" rtlCol="0">
            <a:spAutoFit/>
          </a:bodyPr>
          <a:lstStyle/>
          <a:p>
            <a:pPr algn="ctr"/>
            <a:r>
              <a:rPr lang="en-GB" sz="2800" b="1" dirty="0" smtClean="0"/>
              <a:t>Mrs Beasley</a:t>
            </a:r>
            <a:endParaRPr lang="en-GB" sz="2800" b="1" dirty="0"/>
          </a:p>
        </p:txBody>
      </p:sp>
      <p:sp>
        <p:nvSpPr>
          <p:cNvPr id="11" name="TextBox 10">
            <a:extLst>
              <a:ext uri="{FF2B5EF4-FFF2-40B4-BE49-F238E27FC236}">
                <a16:creationId xmlns:a16="http://schemas.microsoft.com/office/drawing/2014/main" id="{2A8F97F1-6921-46EC-A170-EBC3AF2A6014}"/>
              </a:ext>
            </a:extLst>
          </p:cNvPr>
          <p:cNvSpPr txBox="1"/>
          <p:nvPr/>
        </p:nvSpPr>
        <p:spPr>
          <a:xfrm>
            <a:off x="7271822" y="5801319"/>
            <a:ext cx="3191102" cy="523220"/>
          </a:xfrm>
          <a:prstGeom prst="rect">
            <a:avLst/>
          </a:prstGeom>
          <a:noFill/>
        </p:spPr>
        <p:txBody>
          <a:bodyPr wrap="square" rtlCol="0">
            <a:spAutoFit/>
          </a:bodyPr>
          <a:lstStyle/>
          <a:p>
            <a:pPr algn="ctr"/>
            <a:r>
              <a:rPr lang="en-GB" sz="2800" b="1" dirty="0" smtClean="0"/>
              <a:t>Mrs Brown</a:t>
            </a:r>
            <a:endParaRPr lang="en-GB" sz="2800" b="1" dirty="0"/>
          </a:p>
        </p:txBody>
      </p:sp>
      <p:pic>
        <p:nvPicPr>
          <p:cNvPr id="3" name="Picture 2"/>
          <p:cNvPicPr>
            <a:picLocks noChangeAspect="1"/>
          </p:cNvPicPr>
          <p:nvPr/>
        </p:nvPicPr>
        <p:blipFill>
          <a:blip r:embed="rId3"/>
          <a:stretch>
            <a:fillRect/>
          </a:stretch>
        </p:blipFill>
        <p:spPr>
          <a:xfrm>
            <a:off x="5169025" y="3518597"/>
            <a:ext cx="1481924" cy="2168784"/>
          </a:xfrm>
          <a:prstGeom prst="rect">
            <a:avLst/>
          </a:prstGeom>
        </p:spPr>
      </p:pic>
      <p:pic>
        <p:nvPicPr>
          <p:cNvPr id="5" name="Picture 4"/>
          <p:cNvPicPr>
            <a:picLocks noChangeAspect="1"/>
          </p:cNvPicPr>
          <p:nvPr/>
        </p:nvPicPr>
        <p:blipFill>
          <a:blip r:embed="rId4"/>
          <a:stretch>
            <a:fillRect/>
          </a:stretch>
        </p:blipFill>
        <p:spPr>
          <a:xfrm>
            <a:off x="8176354" y="3518597"/>
            <a:ext cx="1467130" cy="2282722"/>
          </a:xfrm>
          <a:prstGeom prst="rect">
            <a:avLst/>
          </a:prstGeom>
        </p:spPr>
      </p:pic>
      <p:pic>
        <p:nvPicPr>
          <p:cNvPr id="6" name="Picture 5"/>
          <p:cNvPicPr>
            <a:picLocks noChangeAspect="1"/>
          </p:cNvPicPr>
          <p:nvPr/>
        </p:nvPicPr>
        <p:blipFill>
          <a:blip r:embed="rId5"/>
          <a:stretch>
            <a:fillRect/>
          </a:stretch>
        </p:blipFill>
        <p:spPr>
          <a:xfrm>
            <a:off x="1937975" y="3518597"/>
            <a:ext cx="2029251" cy="2217532"/>
          </a:xfrm>
          <a:prstGeom prst="rect">
            <a:avLst/>
          </a:prstGeom>
        </p:spPr>
      </p:pic>
      <p:pic>
        <p:nvPicPr>
          <p:cNvPr id="8" name="Picture 7"/>
          <p:cNvPicPr>
            <a:picLocks noChangeAspect="1"/>
          </p:cNvPicPr>
          <p:nvPr/>
        </p:nvPicPr>
        <p:blipFill>
          <a:blip r:embed="rId6"/>
          <a:stretch>
            <a:fillRect/>
          </a:stretch>
        </p:blipFill>
        <p:spPr>
          <a:xfrm>
            <a:off x="9032909" y="748027"/>
            <a:ext cx="1430015" cy="2059370"/>
          </a:xfrm>
          <a:prstGeom prst="rect">
            <a:avLst/>
          </a:prstGeom>
        </p:spPr>
      </p:pic>
      <p:pic>
        <p:nvPicPr>
          <p:cNvPr id="9" name="Picture 8"/>
          <p:cNvPicPr>
            <a:picLocks noChangeAspect="1"/>
          </p:cNvPicPr>
          <p:nvPr/>
        </p:nvPicPr>
        <p:blipFill>
          <a:blip r:embed="rId7"/>
          <a:stretch>
            <a:fillRect/>
          </a:stretch>
        </p:blipFill>
        <p:spPr>
          <a:xfrm>
            <a:off x="1357050" y="705052"/>
            <a:ext cx="1634050" cy="2102345"/>
          </a:xfrm>
          <a:prstGeom prst="rect">
            <a:avLst/>
          </a:prstGeom>
        </p:spPr>
      </p:pic>
    </p:spTree>
    <p:extLst>
      <p:ext uri="{BB962C8B-B14F-4D97-AF65-F5344CB8AC3E}">
        <p14:creationId xmlns:p14="http://schemas.microsoft.com/office/powerpoint/2010/main" val="12513545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942511" y="0"/>
            <a:ext cx="5800436" cy="1059536"/>
          </a:xfrm>
        </p:spPr>
        <p:txBody>
          <a:bodyPr/>
          <a:lstStyle/>
          <a:p>
            <a:r>
              <a:rPr lang="en-GB" b="1" dirty="0"/>
              <a:t>The Year </a:t>
            </a:r>
            <a:r>
              <a:rPr lang="en-GB" b="1" dirty="0" smtClean="0"/>
              <a:t>3 </a:t>
            </a:r>
            <a:r>
              <a:rPr lang="en-GB" b="1" dirty="0"/>
              <a:t>Curriculum</a:t>
            </a: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8125" y="175265"/>
            <a:ext cx="774386" cy="776080"/>
          </a:xfrm>
          <a:prstGeom prst="rect">
            <a:avLst/>
          </a:prstGeom>
        </p:spPr>
      </p:pic>
      <p:pic>
        <p:nvPicPr>
          <p:cNvPr id="4" name="Picture 3"/>
          <p:cNvPicPr>
            <a:picLocks noChangeAspect="1"/>
          </p:cNvPicPr>
          <p:nvPr/>
        </p:nvPicPr>
        <p:blipFill>
          <a:blip r:embed="rId3"/>
          <a:stretch>
            <a:fillRect/>
          </a:stretch>
        </p:blipFill>
        <p:spPr>
          <a:xfrm>
            <a:off x="942511" y="951345"/>
            <a:ext cx="8746434" cy="5909344"/>
          </a:xfrm>
          <a:prstGeom prst="rect">
            <a:avLst/>
          </a:prstGeom>
        </p:spPr>
      </p:pic>
    </p:spTree>
    <p:extLst>
      <p:ext uri="{BB962C8B-B14F-4D97-AF65-F5344CB8AC3E}">
        <p14:creationId xmlns:p14="http://schemas.microsoft.com/office/powerpoint/2010/main" val="41859229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Year </a:t>
            </a:r>
            <a:r>
              <a:rPr lang="en-GB" b="1" dirty="0" smtClean="0"/>
              <a:t>3 </a:t>
            </a:r>
            <a:r>
              <a:rPr lang="en-GB" b="1" dirty="0"/>
              <a:t>routines</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3" y="1830114"/>
            <a:ext cx="11461606" cy="3615267"/>
          </a:xfrm>
        </p:spPr>
        <p:txBody>
          <a:bodyPr anchor="t">
            <a:normAutofit/>
          </a:bodyPr>
          <a:lstStyle/>
          <a:p>
            <a:r>
              <a:rPr lang="en-GB" sz="2400" b="1" dirty="0">
                <a:solidFill>
                  <a:schemeClr val="tx1"/>
                </a:solidFill>
              </a:rPr>
              <a:t>Children need to bring </a:t>
            </a:r>
            <a:r>
              <a:rPr lang="en-GB" sz="2400" b="1" dirty="0" smtClean="0">
                <a:solidFill>
                  <a:schemeClr val="tx1"/>
                </a:solidFill>
              </a:rPr>
              <a:t>reading book and record book every </a:t>
            </a:r>
            <a:r>
              <a:rPr lang="en-GB" sz="2400" b="1" dirty="0">
                <a:solidFill>
                  <a:schemeClr val="tx1"/>
                </a:solidFill>
              </a:rPr>
              <a:t>day</a:t>
            </a:r>
          </a:p>
          <a:p>
            <a:r>
              <a:rPr lang="en-GB" sz="2400" b="1" dirty="0" smtClean="0">
                <a:solidFill>
                  <a:schemeClr val="tx1"/>
                </a:solidFill>
              </a:rPr>
              <a:t>PE </a:t>
            </a:r>
            <a:r>
              <a:rPr lang="en-GB" sz="2400" b="1" dirty="0">
                <a:solidFill>
                  <a:schemeClr val="tx1"/>
                </a:solidFill>
              </a:rPr>
              <a:t>is </a:t>
            </a:r>
            <a:r>
              <a:rPr lang="en-GB" sz="2400" b="1" dirty="0" smtClean="0">
                <a:solidFill>
                  <a:schemeClr val="tx1"/>
                </a:solidFill>
              </a:rPr>
              <a:t>on Monday (gymnastics) and Wednesday (netball) afternoons. </a:t>
            </a:r>
            <a:endParaRPr lang="en-GB" sz="2400" b="1" dirty="0">
              <a:solidFill>
                <a:schemeClr val="tx1"/>
              </a:solidFill>
            </a:endParaRPr>
          </a:p>
          <a:p>
            <a:endParaRPr lang="en-GB" sz="2400" b="1" dirty="0">
              <a:solidFill>
                <a:schemeClr val="tx1"/>
              </a:solidFill>
            </a:endParaRP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3102" y="166029"/>
            <a:ext cx="783602" cy="785317"/>
          </a:xfrm>
          <a:prstGeom prst="rect">
            <a:avLst/>
          </a:prstGeom>
        </p:spPr>
      </p:pic>
    </p:spTree>
    <p:extLst>
      <p:ext uri="{BB962C8B-B14F-4D97-AF65-F5344CB8AC3E}">
        <p14:creationId xmlns:p14="http://schemas.microsoft.com/office/powerpoint/2010/main" val="34951023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Highlights of the year</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2" y="1830114"/>
            <a:ext cx="9956079" cy="3615267"/>
          </a:xfrm>
        </p:spPr>
        <p:txBody>
          <a:bodyPr anchor="t">
            <a:normAutofit/>
          </a:bodyPr>
          <a:lstStyle/>
          <a:p>
            <a:r>
              <a:rPr lang="en-GB" sz="2400" b="1" dirty="0">
                <a:solidFill>
                  <a:schemeClr val="tx1"/>
                </a:solidFill>
              </a:rPr>
              <a:t>Swimming in </a:t>
            </a:r>
            <a:r>
              <a:rPr lang="en-GB" sz="2400" b="1" dirty="0" smtClean="0">
                <a:solidFill>
                  <a:schemeClr val="tx1"/>
                </a:solidFill>
              </a:rPr>
              <a:t>Terms 3 &amp; 4</a:t>
            </a:r>
            <a:endParaRPr lang="en-GB" sz="2400" b="1" dirty="0">
              <a:solidFill>
                <a:schemeClr val="tx1"/>
              </a:solidFill>
            </a:endParaRPr>
          </a:p>
          <a:p>
            <a:r>
              <a:rPr lang="en-GB" sz="2400" b="1" dirty="0">
                <a:solidFill>
                  <a:schemeClr val="tx1"/>
                </a:solidFill>
              </a:rPr>
              <a:t>Trip to </a:t>
            </a:r>
            <a:r>
              <a:rPr lang="en-GB" sz="2400" b="1" dirty="0" err="1" smtClean="0">
                <a:solidFill>
                  <a:schemeClr val="tx1"/>
                </a:solidFill>
              </a:rPr>
              <a:t>Caerleon</a:t>
            </a:r>
            <a:r>
              <a:rPr lang="en-GB" sz="2400" b="1" dirty="0" smtClean="0">
                <a:solidFill>
                  <a:schemeClr val="tx1"/>
                </a:solidFill>
              </a:rPr>
              <a:t> in Term 3</a:t>
            </a:r>
            <a:endParaRPr lang="en-GB" sz="2400" b="1" dirty="0">
              <a:solidFill>
                <a:schemeClr val="tx1"/>
              </a:solidFill>
            </a:endParaRPr>
          </a:p>
          <a:p>
            <a:r>
              <a:rPr lang="en-GB" sz="2400" b="1" dirty="0">
                <a:solidFill>
                  <a:schemeClr val="tx1"/>
                </a:solidFill>
              </a:rPr>
              <a:t>M&amp;M Theatre Company in October and March</a:t>
            </a:r>
          </a:p>
          <a:p>
            <a:r>
              <a:rPr lang="en-GB" sz="2400" b="1" dirty="0" smtClean="0">
                <a:solidFill>
                  <a:schemeClr val="tx1"/>
                </a:solidFill>
              </a:rPr>
              <a:t>Christmas Singalong </a:t>
            </a:r>
            <a:r>
              <a:rPr lang="en-GB" sz="2400" b="1" dirty="0">
                <a:solidFill>
                  <a:schemeClr val="tx1"/>
                </a:solidFill>
              </a:rPr>
              <a:t>in December </a:t>
            </a:r>
            <a:endParaRPr lang="en-GB" sz="2400" b="1" dirty="0" smtClean="0">
              <a:solidFill>
                <a:schemeClr val="tx1"/>
              </a:solidFill>
            </a:endParaRPr>
          </a:p>
          <a:p>
            <a:r>
              <a:rPr lang="en-GB" sz="2400" b="1" dirty="0" smtClean="0">
                <a:solidFill>
                  <a:schemeClr val="tx1"/>
                </a:solidFill>
              </a:rPr>
              <a:t>Yr3 &amp; yr4 show at the end of Term 4</a:t>
            </a:r>
            <a:endParaRPr lang="en-GB" sz="2400" b="1" dirty="0">
              <a:solidFill>
                <a:schemeClr val="tx1"/>
              </a:solidFill>
            </a:endParaRPr>
          </a:p>
          <a:p>
            <a:r>
              <a:rPr lang="en-GB" sz="2400" b="1" dirty="0">
                <a:solidFill>
                  <a:schemeClr val="tx1"/>
                </a:solidFill>
              </a:rPr>
              <a:t>Whole class music teaching in Term 5 and </a:t>
            </a:r>
            <a:r>
              <a:rPr lang="en-GB" sz="2400" b="1" dirty="0" smtClean="0">
                <a:solidFill>
                  <a:schemeClr val="tx1"/>
                </a:solidFill>
              </a:rPr>
              <a:t>6 – samba tbc</a:t>
            </a:r>
            <a:endParaRPr lang="en-GB" sz="2400" b="1" dirty="0">
              <a:solidFill>
                <a:schemeClr val="tx1"/>
              </a:solidFill>
            </a:endParaRP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3102" y="166029"/>
            <a:ext cx="783602" cy="785317"/>
          </a:xfrm>
          <a:prstGeom prst="rect">
            <a:avLst/>
          </a:prstGeom>
        </p:spPr>
      </p:pic>
    </p:spTree>
    <p:extLst>
      <p:ext uri="{BB962C8B-B14F-4D97-AF65-F5344CB8AC3E}">
        <p14:creationId xmlns:p14="http://schemas.microsoft.com/office/powerpoint/2010/main" val="23451562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Home learning expectations</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2" y="1830114"/>
            <a:ext cx="10768879" cy="3615267"/>
          </a:xfrm>
        </p:spPr>
        <p:txBody>
          <a:bodyPr anchor="t">
            <a:normAutofit fontScale="92500" lnSpcReduction="20000"/>
          </a:bodyPr>
          <a:lstStyle/>
          <a:p>
            <a:r>
              <a:rPr lang="en-GB" sz="2400" b="1" dirty="0" smtClean="0">
                <a:solidFill>
                  <a:schemeClr val="tx1"/>
                </a:solidFill>
              </a:rPr>
              <a:t>Reading: Please aim to listen to your child read every day. If they are fluent readers, they can read on their own but it is important to discuss what they have on a regular basis. </a:t>
            </a:r>
          </a:p>
          <a:p>
            <a:r>
              <a:rPr lang="en-GB" sz="2400" b="1" dirty="0" smtClean="0">
                <a:solidFill>
                  <a:schemeClr val="tx1"/>
                </a:solidFill>
              </a:rPr>
              <a:t>Times tables: As per term letter, please try to help your child learn and retain these. </a:t>
            </a:r>
          </a:p>
          <a:p>
            <a:endParaRPr lang="en-GB" sz="2400" b="1" dirty="0">
              <a:solidFill>
                <a:schemeClr val="tx1"/>
              </a:solidFill>
            </a:endParaRPr>
          </a:p>
          <a:p>
            <a:r>
              <a:rPr lang="en-GB" sz="2400" b="1" dirty="0">
                <a:solidFill>
                  <a:schemeClr val="tx1"/>
                </a:solidFill>
              </a:rPr>
              <a:t>Spelling </a:t>
            </a:r>
            <a:r>
              <a:rPr lang="en-GB" sz="2400" b="1" dirty="0" smtClean="0">
                <a:solidFill>
                  <a:schemeClr val="tx1"/>
                </a:solidFill>
              </a:rPr>
              <a:t>Shed: weekly activities which the children can access independently, linked to the focus words for the week.</a:t>
            </a:r>
            <a:endParaRPr lang="en-GB" sz="2400" b="1" dirty="0">
              <a:solidFill>
                <a:schemeClr val="tx1"/>
              </a:solidFill>
            </a:endParaRPr>
          </a:p>
          <a:p>
            <a:endParaRPr lang="en-GB" sz="2400" b="1" dirty="0">
              <a:solidFill>
                <a:schemeClr val="tx1"/>
              </a:solidFill>
            </a:endParaRPr>
          </a:p>
          <a:p>
            <a:r>
              <a:rPr lang="en-GB" sz="2400" b="1" dirty="0" err="1" smtClean="0">
                <a:solidFill>
                  <a:schemeClr val="tx1"/>
                </a:solidFill>
              </a:rPr>
              <a:t>Rollama</a:t>
            </a:r>
            <a:r>
              <a:rPr lang="en-GB" sz="2400" b="1" dirty="0" smtClean="0">
                <a:solidFill>
                  <a:schemeClr val="tx1"/>
                </a:solidFill>
              </a:rPr>
              <a:t>: grammar games and activities </a:t>
            </a:r>
            <a:endParaRPr lang="en-GB" sz="2400" b="1" dirty="0">
              <a:solidFill>
                <a:schemeClr val="tx1"/>
              </a:solidFill>
            </a:endParaRPr>
          </a:p>
          <a:p>
            <a:endParaRPr lang="en-GB" sz="2400" b="1" dirty="0">
              <a:solidFill>
                <a:schemeClr val="tx1"/>
              </a:solidFill>
            </a:endParaRPr>
          </a:p>
          <a:p>
            <a:endParaRPr lang="en-GB" sz="2400" b="1" dirty="0">
              <a:solidFill>
                <a:schemeClr val="tx1"/>
              </a:solidFill>
            </a:endParaRP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3102" y="166029"/>
            <a:ext cx="783602" cy="785317"/>
          </a:xfrm>
          <a:prstGeom prst="rect">
            <a:avLst/>
          </a:prstGeom>
        </p:spPr>
      </p:pic>
    </p:spTree>
    <p:extLst>
      <p:ext uri="{BB962C8B-B14F-4D97-AF65-F5344CB8AC3E}">
        <p14:creationId xmlns:p14="http://schemas.microsoft.com/office/powerpoint/2010/main" val="27559737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Key Dates</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2" y="1385456"/>
            <a:ext cx="8644515" cy="5149498"/>
          </a:xfrm>
        </p:spPr>
        <p:txBody>
          <a:bodyPr anchor="t">
            <a:normAutofit fontScale="92500" lnSpcReduction="10000"/>
          </a:bodyPr>
          <a:lstStyle/>
          <a:p>
            <a:r>
              <a:rPr lang="en-GB" sz="2400" b="1" dirty="0">
                <a:solidFill>
                  <a:schemeClr val="tx1"/>
                </a:solidFill>
              </a:rPr>
              <a:t>9</a:t>
            </a:r>
            <a:r>
              <a:rPr lang="en-GB" sz="2400" b="1" baseline="30000" dirty="0">
                <a:solidFill>
                  <a:schemeClr val="tx1"/>
                </a:solidFill>
              </a:rPr>
              <a:t>th</a:t>
            </a:r>
            <a:r>
              <a:rPr lang="en-GB" sz="2400" b="1" dirty="0">
                <a:solidFill>
                  <a:schemeClr val="tx1"/>
                </a:solidFill>
              </a:rPr>
              <a:t> October - settling in reports sent home</a:t>
            </a:r>
          </a:p>
          <a:p>
            <a:r>
              <a:rPr lang="en-GB" sz="2400" b="1" dirty="0">
                <a:solidFill>
                  <a:schemeClr val="tx1"/>
                </a:solidFill>
              </a:rPr>
              <a:t>14</a:t>
            </a:r>
            <a:r>
              <a:rPr lang="en-GB" sz="2400" b="1" baseline="30000" dirty="0">
                <a:solidFill>
                  <a:schemeClr val="tx1"/>
                </a:solidFill>
              </a:rPr>
              <a:t>th</a:t>
            </a:r>
            <a:r>
              <a:rPr lang="en-GB" sz="2400" b="1" dirty="0">
                <a:solidFill>
                  <a:schemeClr val="tx1"/>
                </a:solidFill>
              </a:rPr>
              <a:t> &amp; 15</a:t>
            </a:r>
            <a:r>
              <a:rPr lang="en-GB" sz="2400" b="1" baseline="30000" dirty="0">
                <a:solidFill>
                  <a:schemeClr val="tx1"/>
                </a:solidFill>
              </a:rPr>
              <a:t>th</a:t>
            </a:r>
            <a:r>
              <a:rPr lang="en-GB" sz="2400" b="1" dirty="0">
                <a:solidFill>
                  <a:schemeClr val="tx1"/>
                </a:solidFill>
              </a:rPr>
              <a:t> October - Parents’ evenings </a:t>
            </a:r>
          </a:p>
          <a:p>
            <a:r>
              <a:rPr lang="en-GB" sz="2400" b="1" dirty="0">
                <a:solidFill>
                  <a:schemeClr val="tx1"/>
                </a:solidFill>
              </a:rPr>
              <a:t>23</a:t>
            </a:r>
            <a:r>
              <a:rPr lang="en-GB" sz="2400" b="1" baseline="30000" dirty="0">
                <a:solidFill>
                  <a:schemeClr val="tx1"/>
                </a:solidFill>
              </a:rPr>
              <a:t>rd</a:t>
            </a:r>
            <a:r>
              <a:rPr lang="en-GB" sz="2400" b="1" dirty="0">
                <a:solidFill>
                  <a:schemeClr val="tx1"/>
                </a:solidFill>
              </a:rPr>
              <a:t> October – individual pupil photos</a:t>
            </a:r>
          </a:p>
          <a:p>
            <a:r>
              <a:rPr lang="en-GB" sz="2400" b="1" dirty="0" smtClean="0">
                <a:solidFill>
                  <a:schemeClr val="tx1"/>
                </a:solidFill>
              </a:rPr>
              <a:t>16</a:t>
            </a:r>
            <a:r>
              <a:rPr lang="en-GB" sz="2400" b="1" baseline="30000" dirty="0" smtClean="0">
                <a:solidFill>
                  <a:schemeClr val="tx1"/>
                </a:solidFill>
              </a:rPr>
              <a:t>th</a:t>
            </a:r>
            <a:r>
              <a:rPr lang="en-GB" sz="2400" b="1" dirty="0" smtClean="0">
                <a:solidFill>
                  <a:schemeClr val="tx1"/>
                </a:solidFill>
              </a:rPr>
              <a:t> </a:t>
            </a:r>
            <a:r>
              <a:rPr lang="en-GB" sz="2400" b="1" dirty="0">
                <a:solidFill>
                  <a:schemeClr val="tx1"/>
                </a:solidFill>
              </a:rPr>
              <a:t>December - KS2 Christmas sing-a-long</a:t>
            </a:r>
          </a:p>
          <a:p>
            <a:r>
              <a:rPr lang="en-GB" sz="2400" b="1" dirty="0">
                <a:solidFill>
                  <a:schemeClr val="tx1"/>
                </a:solidFill>
              </a:rPr>
              <a:t>12</a:t>
            </a:r>
            <a:r>
              <a:rPr lang="en-GB" sz="2400" b="1" baseline="30000" dirty="0">
                <a:solidFill>
                  <a:schemeClr val="tx1"/>
                </a:solidFill>
              </a:rPr>
              <a:t>th</a:t>
            </a:r>
            <a:r>
              <a:rPr lang="en-GB" sz="2400" b="1" dirty="0">
                <a:solidFill>
                  <a:schemeClr val="tx1"/>
                </a:solidFill>
              </a:rPr>
              <a:t> February – mid-year reports sent home</a:t>
            </a:r>
          </a:p>
          <a:p>
            <a:r>
              <a:rPr lang="en-GB" sz="2400" b="1" dirty="0">
                <a:solidFill>
                  <a:schemeClr val="tx1"/>
                </a:solidFill>
              </a:rPr>
              <a:t>24</a:t>
            </a:r>
            <a:r>
              <a:rPr lang="en-GB" sz="2400" b="1" baseline="30000" dirty="0">
                <a:solidFill>
                  <a:schemeClr val="tx1"/>
                </a:solidFill>
              </a:rPr>
              <a:t>th</a:t>
            </a:r>
            <a:r>
              <a:rPr lang="en-GB" sz="2400" b="1" dirty="0">
                <a:solidFill>
                  <a:schemeClr val="tx1"/>
                </a:solidFill>
              </a:rPr>
              <a:t> &amp; 25</a:t>
            </a:r>
            <a:r>
              <a:rPr lang="en-GB" sz="2400" b="1" baseline="30000" dirty="0">
                <a:solidFill>
                  <a:schemeClr val="tx1"/>
                </a:solidFill>
              </a:rPr>
              <a:t>th</a:t>
            </a:r>
            <a:r>
              <a:rPr lang="en-GB" sz="2400" b="1" dirty="0">
                <a:solidFill>
                  <a:schemeClr val="tx1"/>
                </a:solidFill>
              </a:rPr>
              <a:t> February – parents’ evenings</a:t>
            </a:r>
          </a:p>
          <a:p>
            <a:r>
              <a:rPr lang="en-GB" sz="2400" b="1" dirty="0">
                <a:solidFill>
                  <a:schemeClr val="tx1"/>
                </a:solidFill>
              </a:rPr>
              <a:t>22</a:t>
            </a:r>
            <a:r>
              <a:rPr lang="en-GB" sz="2400" b="1" baseline="30000" dirty="0">
                <a:solidFill>
                  <a:schemeClr val="tx1"/>
                </a:solidFill>
              </a:rPr>
              <a:t>nd</a:t>
            </a:r>
            <a:r>
              <a:rPr lang="en-GB" sz="2400" b="1" dirty="0">
                <a:solidFill>
                  <a:schemeClr val="tx1"/>
                </a:solidFill>
              </a:rPr>
              <a:t> &amp; 23</a:t>
            </a:r>
            <a:r>
              <a:rPr lang="en-GB" sz="2400" b="1" baseline="30000" dirty="0">
                <a:solidFill>
                  <a:schemeClr val="tx1"/>
                </a:solidFill>
              </a:rPr>
              <a:t>rd</a:t>
            </a:r>
            <a:r>
              <a:rPr lang="en-GB" sz="2400" b="1" dirty="0">
                <a:solidFill>
                  <a:schemeClr val="tx1"/>
                </a:solidFill>
              </a:rPr>
              <a:t> March – Y3 &amp; 4 performance</a:t>
            </a:r>
          </a:p>
          <a:p>
            <a:r>
              <a:rPr lang="en-GB" sz="2400" b="1" dirty="0">
                <a:solidFill>
                  <a:schemeClr val="tx1"/>
                </a:solidFill>
              </a:rPr>
              <a:t>5</a:t>
            </a:r>
            <a:r>
              <a:rPr lang="en-GB" sz="2400" b="1" baseline="30000" dirty="0">
                <a:solidFill>
                  <a:schemeClr val="tx1"/>
                </a:solidFill>
              </a:rPr>
              <a:t>th</a:t>
            </a:r>
            <a:r>
              <a:rPr lang="en-GB" sz="2400" b="1" dirty="0">
                <a:solidFill>
                  <a:schemeClr val="tx1"/>
                </a:solidFill>
              </a:rPr>
              <a:t> May – class photos</a:t>
            </a:r>
          </a:p>
          <a:p>
            <a:r>
              <a:rPr lang="en-GB" sz="2400" b="1" dirty="0" smtClean="0">
                <a:solidFill>
                  <a:schemeClr val="tx1"/>
                </a:solidFill>
              </a:rPr>
              <a:t>10</a:t>
            </a:r>
            <a:r>
              <a:rPr lang="en-GB" sz="2400" b="1" baseline="30000" dirty="0" smtClean="0">
                <a:solidFill>
                  <a:schemeClr val="tx1"/>
                </a:solidFill>
              </a:rPr>
              <a:t>th</a:t>
            </a:r>
            <a:r>
              <a:rPr lang="en-GB" sz="2400" b="1" dirty="0" smtClean="0">
                <a:solidFill>
                  <a:schemeClr val="tx1"/>
                </a:solidFill>
              </a:rPr>
              <a:t> </a:t>
            </a:r>
            <a:r>
              <a:rPr lang="en-GB" sz="2400" b="1" dirty="0">
                <a:solidFill>
                  <a:schemeClr val="tx1"/>
                </a:solidFill>
              </a:rPr>
              <a:t>June – Sports Day</a:t>
            </a:r>
          </a:p>
          <a:p>
            <a:r>
              <a:rPr lang="en-GB" sz="2400" b="1" dirty="0" smtClean="0">
                <a:solidFill>
                  <a:schemeClr val="tx1"/>
                </a:solidFill>
              </a:rPr>
              <a:t>12</a:t>
            </a:r>
            <a:r>
              <a:rPr lang="en-GB" sz="2400" b="1" baseline="30000" dirty="0" smtClean="0">
                <a:solidFill>
                  <a:schemeClr val="tx1"/>
                </a:solidFill>
              </a:rPr>
              <a:t>th</a:t>
            </a:r>
            <a:r>
              <a:rPr lang="en-GB" sz="2400" b="1" dirty="0" smtClean="0">
                <a:solidFill>
                  <a:schemeClr val="tx1"/>
                </a:solidFill>
              </a:rPr>
              <a:t> </a:t>
            </a:r>
            <a:r>
              <a:rPr lang="en-GB" sz="2400" b="1" dirty="0">
                <a:solidFill>
                  <a:schemeClr val="tx1"/>
                </a:solidFill>
              </a:rPr>
              <a:t>July – end of year reports out</a:t>
            </a:r>
          </a:p>
          <a:p>
            <a:r>
              <a:rPr lang="en-GB" sz="2400" b="1" dirty="0">
                <a:solidFill>
                  <a:schemeClr val="tx1"/>
                </a:solidFill>
              </a:rPr>
              <a:t>14</a:t>
            </a:r>
            <a:r>
              <a:rPr lang="en-GB" sz="2400" b="1" baseline="30000" dirty="0">
                <a:solidFill>
                  <a:schemeClr val="tx1"/>
                </a:solidFill>
              </a:rPr>
              <a:t>th</a:t>
            </a:r>
            <a:r>
              <a:rPr lang="en-GB" sz="2400" b="1" dirty="0">
                <a:solidFill>
                  <a:schemeClr val="tx1"/>
                </a:solidFill>
              </a:rPr>
              <a:t> July – optional parents’ evening</a:t>
            </a: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0061" y="156793"/>
            <a:ext cx="811249" cy="813025"/>
          </a:xfrm>
          <a:prstGeom prst="rect">
            <a:avLst/>
          </a:prstGeom>
        </p:spPr>
      </p:pic>
    </p:spTree>
    <p:extLst>
      <p:ext uri="{BB962C8B-B14F-4D97-AF65-F5344CB8AC3E}">
        <p14:creationId xmlns:p14="http://schemas.microsoft.com/office/powerpoint/2010/main" val="20641890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10F62-D61E-426E-9747-108BCABD9C3F}"/>
              </a:ext>
            </a:extLst>
          </p:cNvPr>
          <p:cNvSpPr>
            <a:spLocks noGrp="1"/>
          </p:cNvSpPr>
          <p:nvPr>
            <p:ph type="title"/>
          </p:nvPr>
        </p:nvSpPr>
        <p:spPr>
          <a:xfrm>
            <a:off x="1828800" y="323047"/>
            <a:ext cx="8534400" cy="1507067"/>
          </a:xfrm>
        </p:spPr>
        <p:txBody>
          <a:bodyPr/>
          <a:lstStyle/>
          <a:p>
            <a:r>
              <a:rPr lang="en-GB" b="1" dirty="0"/>
              <a:t>Where to get information </a:t>
            </a:r>
          </a:p>
        </p:txBody>
      </p:sp>
      <p:sp>
        <p:nvSpPr>
          <p:cNvPr id="4" name="Content Placeholder 3">
            <a:extLst>
              <a:ext uri="{FF2B5EF4-FFF2-40B4-BE49-F238E27FC236}">
                <a16:creationId xmlns:a16="http://schemas.microsoft.com/office/drawing/2014/main" id="{A28FD41D-2FBA-4482-BFA3-CDBA8BDEF30E}"/>
              </a:ext>
            </a:extLst>
          </p:cNvPr>
          <p:cNvSpPr>
            <a:spLocks noGrp="1"/>
          </p:cNvSpPr>
          <p:nvPr>
            <p:ph idx="1"/>
          </p:nvPr>
        </p:nvSpPr>
        <p:spPr>
          <a:xfrm>
            <a:off x="554902" y="1830114"/>
            <a:ext cx="8644515" cy="4704839"/>
          </a:xfrm>
        </p:spPr>
        <p:txBody>
          <a:bodyPr anchor="t">
            <a:normAutofit/>
          </a:bodyPr>
          <a:lstStyle/>
          <a:p>
            <a:r>
              <a:rPr lang="en-GB" sz="2400" b="1" dirty="0">
                <a:solidFill>
                  <a:schemeClr val="tx1"/>
                </a:solidFill>
              </a:rPr>
              <a:t>Class Dojo </a:t>
            </a:r>
            <a:r>
              <a:rPr lang="en-GB" sz="2400" b="1" dirty="0" smtClean="0">
                <a:solidFill>
                  <a:schemeClr val="tx1"/>
                </a:solidFill>
              </a:rPr>
              <a:t>app: for calendar dates.</a:t>
            </a:r>
            <a:endParaRPr lang="en-GB" sz="2400" b="1" dirty="0">
              <a:solidFill>
                <a:schemeClr val="tx1"/>
              </a:solidFill>
            </a:endParaRPr>
          </a:p>
          <a:p>
            <a:r>
              <a:rPr lang="en-GB" sz="2400" b="1" dirty="0">
                <a:solidFill>
                  <a:schemeClr val="tx1"/>
                </a:solidFill>
              </a:rPr>
              <a:t>Via emails</a:t>
            </a:r>
          </a:p>
          <a:p>
            <a:r>
              <a:rPr lang="en-GB" sz="2400" b="1" dirty="0">
                <a:solidFill>
                  <a:schemeClr val="tx1"/>
                </a:solidFill>
              </a:rPr>
              <a:t>School website (especially class pages)</a:t>
            </a:r>
          </a:p>
          <a:p>
            <a:r>
              <a:rPr lang="en-GB" sz="2400" b="1" dirty="0">
                <a:solidFill>
                  <a:schemeClr val="tx1"/>
                </a:solidFill>
              </a:rPr>
              <a:t>Cam </a:t>
            </a:r>
            <a:r>
              <a:rPr lang="en-GB" sz="2400" b="1" dirty="0" err="1">
                <a:solidFill>
                  <a:schemeClr val="tx1"/>
                </a:solidFill>
              </a:rPr>
              <a:t>Everlands</a:t>
            </a:r>
            <a:r>
              <a:rPr lang="en-GB" sz="2400" b="1" dirty="0">
                <a:solidFill>
                  <a:schemeClr val="tx1"/>
                </a:solidFill>
              </a:rPr>
              <a:t> Facebook page</a:t>
            </a:r>
          </a:p>
          <a:p>
            <a:r>
              <a:rPr lang="en-GB" sz="2400" b="1" dirty="0">
                <a:solidFill>
                  <a:schemeClr val="tx1"/>
                </a:solidFill>
              </a:rPr>
              <a:t>Come and ask!</a:t>
            </a:r>
          </a:p>
        </p:txBody>
      </p:sp>
      <p:pic>
        <p:nvPicPr>
          <p:cNvPr id="14" name="Picture 13">
            <a:extLst>
              <a:ext uri="{FF2B5EF4-FFF2-40B4-BE49-F238E27FC236}">
                <a16:creationId xmlns:a16="http://schemas.microsoft.com/office/drawing/2014/main" id="{B4F9E32B-0975-4478-B603-B7EA970DE8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0061" y="156793"/>
            <a:ext cx="811249" cy="813025"/>
          </a:xfrm>
          <a:prstGeom prst="rect">
            <a:avLst/>
          </a:prstGeom>
        </p:spPr>
      </p:pic>
    </p:spTree>
    <p:extLst>
      <p:ext uri="{BB962C8B-B14F-4D97-AF65-F5344CB8AC3E}">
        <p14:creationId xmlns:p14="http://schemas.microsoft.com/office/powerpoint/2010/main" val="4236989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92380-5F45-41C3-8804-1EE9020EDC9C}"/>
              </a:ext>
            </a:extLst>
          </p:cNvPr>
          <p:cNvSpPr>
            <a:spLocks noGrp="1"/>
          </p:cNvSpPr>
          <p:nvPr>
            <p:ph type="title"/>
          </p:nvPr>
        </p:nvSpPr>
        <p:spPr>
          <a:xfrm>
            <a:off x="1828800" y="2675466"/>
            <a:ext cx="8534400" cy="1507067"/>
          </a:xfrm>
        </p:spPr>
        <p:txBody>
          <a:bodyPr>
            <a:normAutofit/>
          </a:bodyPr>
          <a:lstStyle/>
          <a:p>
            <a:r>
              <a:rPr lang="en-GB" sz="6600" b="1" dirty="0"/>
              <a:t>Any questions?</a:t>
            </a:r>
          </a:p>
        </p:txBody>
      </p:sp>
    </p:spTree>
    <p:extLst>
      <p:ext uri="{BB962C8B-B14F-4D97-AF65-F5344CB8AC3E}">
        <p14:creationId xmlns:p14="http://schemas.microsoft.com/office/powerpoint/2010/main" val="693740118"/>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197</TotalTime>
  <Words>298</Words>
  <Application>Microsoft Office PowerPoint</Application>
  <PresentationFormat>Widescreen</PresentationFormat>
  <Paragraphs>44</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Century Gothic</vt:lpstr>
      <vt:lpstr>Wingdings 3</vt:lpstr>
      <vt:lpstr>Slice</vt:lpstr>
      <vt:lpstr>Welcome to Year 3</vt:lpstr>
      <vt:lpstr>The Year 3 team</vt:lpstr>
      <vt:lpstr>The Year 3 Curriculum</vt:lpstr>
      <vt:lpstr>Year 3 routines</vt:lpstr>
      <vt:lpstr>Highlights of the year</vt:lpstr>
      <vt:lpstr>Home learning expectations</vt:lpstr>
      <vt:lpstr>Key Dates</vt:lpstr>
      <vt:lpstr>Where to get information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dc:title>
  <dc:creator>Dominic Knill</dc:creator>
  <cp:lastModifiedBy>Aurelie Brunet-Lua</cp:lastModifiedBy>
  <cp:revision>10</cp:revision>
  <dcterms:created xsi:type="dcterms:W3CDTF">2026-09-17T08:38:23Z</dcterms:created>
  <dcterms:modified xsi:type="dcterms:W3CDTF">2026-09-23T17:05:13Z</dcterms:modified>
</cp:coreProperties>
</file>