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5"/>
  </p:notesMasterIdLst>
  <p:handoutMasterIdLst>
    <p:handoutMasterId r:id="rId36"/>
  </p:handoutMasterIdLst>
  <p:sldIdLst>
    <p:sldId id="257" r:id="rId5"/>
    <p:sldId id="258" r:id="rId6"/>
    <p:sldId id="265" r:id="rId7"/>
    <p:sldId id="278" r:id="rId8"/>
    <p:sldId id="291" r:id="rId9"/>
    <p:sldId id="300" r:id="rId10"/>
    <p:sldId id="299" r:id="rId11"/>
    <p:sldId id="281" r:id="rId12"/>
    <p:sldId id="301" r:id="rId13"/>
    <p:sldId id="282" r:id="rId14"/>
    <p:sldId id="302" r:id="rId15"/>
    <p:sldId id="303" r:id="rId16"/>
    <p:sldId id="280" r:id="rId17"/>
    <p:sldId id="293" r:id="rId18"/>
    <p:sldId id="294" r:id="rId19"/>
    <p:sldId id="304" r:id="rId20"/>
    <p:sldId id="305" r:id="rId21"/>
    <p:sldId id="295" r:id="rId22"/>
    <p:sldId id="296" r:id="rId23"/>
    <p:sldId id="297" r:id="rId24"/>
    <p:sldId id="273" r:id="rId25"/>
    <p:sldId id="298" r:id="rId26"/>
    <p:sldId id="307" r:id="rId27"/>
    <p:sldId id="306" r:id="rId28"/>
    <p:sldId id="284" r:id="rId29"/>
    <p:sldId id="285" r:id="rId30"/>
    <p:sldId id="286" r:id="rId31"/>
    <p:sldId id="269" r:id="rId32"/>
    <p:sldId id="287" r:id="rId33"/>
    <p:sldId id="290"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87" d="100"/>
          <a:sy n="87" d="100"/>
        </p:scale>
        <p:origin x="528" y="58"/>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9/18/2025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9/18/2025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a:t>
            </a:r>
            <a:r>
              <a:rPr lang="en-US" dirty="0" smtClean="0"/>
              <a:t>icon</a:t>
            </a:r>
            <a:r>
              <a:rPr lang="en-US" baseline="0" dirty="0" smtClean="0"/>
              <a:t> </a:t>
            </a:r>
            <a:r>
              <a:rPr lang="en-US" dirty="0" smtClean="0"/>
              <a:t>in </a:t>
            </a:r>
            <a:r>
              <a:rPr lang="en-US" dirty="0"/>
              <a:t>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3</a:t>
            </a:fld>
            <a:endParaRPr lang="en-US"/>
          </a:p>
        </p:txBody>
      </p:sp>
    </p:spTree>
    <p:extLst>
      <p:ext uri="{BB962C8B-B14F-4D97-AF65-F5344CB8AC3E}">
        <p14:creationId xmlns:p14="http://schemas.microsoft.com/office/powerpoint/2010/main" val="38860149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a:t>
            </a:r>
            <a:r>
              <a:rPr lang="en-US" dirty="0" smtClean="0"/>
              <a:t>icon</a:t>
            </a:r>
            <a:r>
              <a:rPr lang="en-US" baseline="0" dirty="0" smtClean="0"/>
              <a:t> </a:t>
            </a:r>
            <a:r>
              <a:rPr lang="en-US" dirty="0" smtClean="0"/>
              <a:t>in </a:t>
            </a:r>
            <a:r>
              <a:rPr lang="en-US" dirty="0"/>
              <a:t>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8</a:t>
            </a:fld>
            <a:endParaRPr lang="en-US"/>
          </a:p>
        </p:txBody>
      </p:sp>
    </p:spTree>
    <p:extLst>
      <p:ext uri="{BB962C8B-B14F-4D97-AF65-F5344CB8AC3E}">
        <p14:creationId xmlns:p14="http://schemas.microsoft.com/office/powerpoint/2010/main" val="376486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a:t>
            </a:r>
            <a:r>
              <a:rPr lang="en-US" dirty="0" smtClean="0"/>
              <a:t>icon</a:t>
            </a:r>
            <a:r>
              <a:rPr lang="en-US" baseline="0" dirty="0" smtClean="0"/>
              <a:t> </a:t>
            </a:r>
            <a:r>
              <a:rPr lang="en-US" dirty="0" smtClean="0"/>
              <a:t>in </a:t>
            </a:r>
            <a:r>
              <a:rPr lang="en-US" dirty="0"/>
              <a:t>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9</a:t>
            </a:fld>
            <a:endParaRPr lang="en-US"/>
          </a:p>
        </p:txBody>
      </p:sp>
    </p:spTree>
    <p:extLst>
      <p:ext uri="{BB962C8B-B14F-4D97-AF65-F5344CB8AC3E}">
        <p14:creationId xmlns:p14="http://schemas.microsoft.com/office/powerpoint/2010/main" val="2762804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a:t>
            </a:r>
            <a:r>
              <a:rPr lang="en-US" dirty="0" smtClean="0"/>
              <a:t>icon</a:t>
            </a:r>
            <a:r>
              <a:rPr lang="en-US" baseline="0" dirty="0" smtClean="0"/>
              <a:t> </a:t>
            </a:r>
            <a:r>
              <a:rPr lang="en-US" dirty="0" smtClean="0"/>
              <a:t>in </a:t>
            </a:r>
            <a:r>
              <a:rPr lang="en-US" dirty="0"/>
              <a:t>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25</a:t>
            </a:fld>
            <a:endParaRPr lang="en-US"/>
          </a:p>
        </p:txBody>
      </p:sp>
    </p:spTree>
    <p:extLst>
      <p:ext uri="{BB962C8B-B14F-4D97-AF65-F5344CB8AC3E}">
        <p14:creationId xmlns:p14="http://schemas.microsoft.com/office/powerpoint/2010/main" val="5559216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a:t>
            </a:r>
            <a:r>
              <a:rPr lang="en-US" dirty="0" smtClean="0"/>
              <a:t>icon</a:t>
            </a:r>
            <a:r>
              <a:rPr lang="en-US" baseline="0" dirty="0" smtClean="0"/>
              <a:t> </a:t>
            </a:r>
            <a:r>
              <a:rPr lang="en-US" dirty="0" smtClean="0"/>
              <a:t>in </a:t>
            </a:r>
            <a:r>
              <a:rPr lang="en-US" dirty="0"/>
              <a:t>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26</a:t>
            </a:fld>
            <a:endParaRPr lang="en-US"/>
          </a:p>
        </p:txBody>
      </p:sp>
    </p:spTree>
    <p:extLst>
      <p:ext uri="{BB962C8B-B14F-4D97-AF65-F5344CB8AC3E}">
        <p14:creationId xmlns:p14="http://schemas.microsoft.com/office/powerpoint/2010/main" val="7677214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a:t>
            </a:r>
            <a:r>
              <a:rPr lang="en-US" dirty="0" smtClean="0"/>
              <a:t>icon</a:t>
            </a:r>
            <a:r>
              <a:rPr lang="en-US" baseline="0" dirty="0" smtClean="0"/>
              <a:t> </a:t>
            </a:r>
            <a:r>
              <a:rPr lang="en-US" dirty="0" smtClean="0"/>
              <a:t>in </a:t>
            </a:r>
            <a:r>
              <a:rPr lang="en-US" dirty="0"/>
              <a:t>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27</a:t>
            </a:fld>
            <a:endParaRPr lang="en-US"/>
          </a:p>
        </p:txBody>
      </p:sp>
    </p:spTree>
    <p:extLst>
      <p:ext uri="{BB962C8B-B14F-4D97-AF65-F5344CB8AC3E}">
        <p14:creationId xmlns:p14="http://schemas.microsoft.com/office/powerpoint/2010/main" val="16627436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smtClean="0"/>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9/18/2025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smtClean="0"/>
              <a:t>Click to edit Master title style</a:t>
            </a:r>
            <a:endParaRPr lang="en-US"/>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524000" y="1825625"/>
            <a:ext cx="4389120" cy="347472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9/18/2025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9/18/2025</a:t>
            </a:fld>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9/18/2025</a:t>
            </a:fld>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9/18/2025</a:t>
            </a:fld>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9/18/2025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a:ex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smtClean="0"/>
              <a:t>Click to edit Master title style</a:t>
            </a:r>
            <a:endParaRPr lang="en-US"/>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9/18/2025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smtClean="0"/>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smtClean="0"/>
              <a:t>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dirty="0"/>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smtClean="0"/>
              <a:t>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smtClean="0"/>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dirty="0"/>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smtClean="0"/>
              <a:t>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smtClean="0"/>
              <a:t>Click to edit Master title style</a:t>
            </a:r>
            <a:endParaRPr lang="en-US"/>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dirty="0"/>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dirty="0"/>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9/18/2025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9/18/2025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smtClean="0"/>
              <a:t>Click to edit Master title style</a:t>
            </a:r>
            <a:endParaRPr lang="en-US"/>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9/18/2025</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eg"/><Relationship Id="rId1" Type="http://schemas.openxmlformats.org/officeDocument/2006/relationships/slideLayout" Target="../slideLayouts/slideLayout8.xml"/><Relationship Id="rId5" Type="http://schemas.openxmlformats.org/officeDocument/2006/relationships/image" Target="../media/image18.jpe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8.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image" Target="../media/image45.tmp"/><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6.tmp"/><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Twinkl" pitchFamily="2" charset="0"/>
              </a:rPr>
              <a:t>Year 1 Open Evening</a:t>
            </a:r>
            <a:endParaRPr lang="en-US" dirty="0">
              <a:latin typeface="Twinkl" pitchFamily="2" charset="0"/>
            </a:endParaRPr>
          </a:p>
        </p:txBody>
      </p:sp>
      <p:sp>
        <p:nvSpPr>
          <p:cNvPr id="3" name="Subtitle 2"/>
          <p:cNvSpPr>
            <a:spLocks noGrp="1"/>
          </p:cNvSpPr>
          <p:nvPr>
            <p:ph type="subTitle" idx="1"/>
          </p:nvPr>
        </p:nvSpPr>
        <p:spPr/>
        <p:txBody>
          <a:bodyPr/>
          <a:lstStyle/>
          <a:p>
            <a:r>
              <a:rPr lang="en-US" dirty="0" smtClean="0">
                <a:latin typeface="Twinkl" pitchFamily="2" charset="0"/>
              </a:rPr>
              <a:t>September 2025</a:t>
            </a:r>
            <a:endParaRPr lang="en-US" dirty="0">
              <a:latin typeface="Twinkl" pitchFamily="2" charset="0"/>
            </a:endParaRP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9616" y="116632"/>
            <a:ext cx="7315200" cy="1440160"/>
          </a:xfrm>
        </p:spPr>
        <p:txBody>
          <a:bodyPr/>
          <a:lstStyle/>
          <a:p>
            <a:r>
              <a:rPr lang="en-US" dirty="0">
                <a:latin typeface="Twinkl" pitchFamily="2" charset="0"/>
              </a:rPr>
              <a:t>Tonight we will talk about</a:t>
            </a:r>
            <a:endParaRPr lang="en-US" dirty="0"/>
          </a:p>
        </p:txBody>
      </p:sp>
      <p:sp>
        <p:nvSpPr>
          <p:cNvPr id="3" name="Text Placeholder 2"/>
          <p:cNvSpPr>
            <a:spLocks noGrp="1"/>
          </p:cNvSpPr>
          <p:nvPr>
            <p:ph type="body" idx="1"/>
          </p:nvPr>
        </p:nvSpPr>
        <p:spPr>
          <a:xfrm>
            <a:off x="3215680" y="1916832"/>
            <a:ext cx="5623520" cy="4075856"/>
          </a:xfrm>
        </p:spPr>
        <p:txBody>
          <a:bodyPr>
            <a:normAutofit lnSpcReduction="10000"/>
          </a:bodyPr>
          <a:lstStyle/>
          <a:p>
            <a:pPr algn="ctr"/>
            <a:r>
              <a:rPr lang="en-US" dirty="0" smtClean="0">
                <a:latin typeface="Twinkl" pitchFamily="2" charset="0"/>
              </a:rPr>
              <a:t>Phonics </a:t>
            </a:r>
            <a:r>
              <a:rPr lang="en-US" dirty="0">
                <a:latin typeface="Twinkl" pitchFamily="2" charset="0"/>
              </a:rPr>
              <a:t>and Reading</a:t>
            </a:r>
          </a:p>
          <a:p>
            <a:pPr algn="ctr"/>
            <a:r>
              <a:rPr lang="en-US" dirty="0" smtClean="0">
                <a:latin typeface="Twinkl" pitchFamily="2" charset="0"/>
              </a:rPr>
              <a:t>Writing</a:t>
            </a:r>
            <a:endParaRPr lang="en-US" dirty="0">
              <a:latin typeface="Twinkl" pitchFamily="2" charset="0"/>
            </a:endParaRPr>
          </a:p>
          <a:p>
            <a:pPr algn="ctr"/>
            <a:r>
              <a:rPr lang="en-US" dirty="0" err="1" smtClean="0">
                <a:latin typeface="Twinkl" pitchFamily="2" charset="0"/>
              </a:rPr>
              <a:t>Maths</a:t>
            </a:r>
            <a:endParaRPr lang="en-US" dirty="0">
              <a:latin typeface="Twinkl" pitchFamily="2" charset="0"/>
            </a:endParaRPr>
          </a:p>
          <a:p>
            <a:pPr algn="ctr"/>
            <a:r>
              <a:rPr lang="en-US" dirty="0" smtClean="0">
                <a:latin typeface="Twinkl" pitchFamily="2" charset="0"/>
              </a:rPr>
              <a:t>Further into the Curriculum</a:t>
            </a:r>
          </a:p>
          <a:p>
            <a:pPr algn="ctr"/>
            <a:r>
              <a:rPr lang="en-US" dirty="0" smtClean="0">
                <a:latin typeface="Twinkl" pitchFamily="2" charset="0"/>
              </a:rPr>
              <a:t>Zones of </a:t>
            </a:r>
            <a:r>
              <a:rPr lang="en-US" dirty="0" smtClean="0">
                <a:latin typeface="Twinkl" pitchFamily="2" charset="0"/>
              </a:rPr>
              <a:t>regulation</a:t>
            </a:r>
          </a:p>
          <a:p>
            <a:pPr algn="ctr"/>
            <a:r>
              <a:rPr lang="en-US" dirty="0" smtClean="0">
                <a:latin typeface="Twinkl" pitchFamily="2" charset="0"/>
              </a:rPr>
              <a:t>Use of Monster Dojo</a:t>
            </a:r>
            <a:endParaRPr lang="en-US" dirty="0">
              <a:latin typeface="Twinkl" pitchFamily="2" charset="0"/>
            </a:endParaRPr>
          </a:p>
          <a:p>
            <a:pPr algn="ctr"/>
            <a:r>
              <a:rPr lang="en-US" dirty="0">
                <a:latin typeface="Twinkl" pitchFamily="2" charset="0"/>
              </a:rPr>
              <a:t>Special Events</a:t>
            </a:r>
          </a:p>
          <a:p>
            <a:pPr algn="ctr"/>
            <a:r>
              <a:rPr lang="en-US" dirty="0">
                <a:latin typeface="Twinkl" pitchFamily="2" charset="0"/>
              </a:rPr>
              <a:t>Helping In School</a:t>
            </a:r>
          </a:p>
          <a:p>
            <a:pPr algn="ctr"/>
            <a:r>
              <a:rPr lang="en-US" dirty="0">
                <a:latin typeface="Twinkl" pitchFamily="2" charset="0"/>
              </a:rPr>
              <a:t>Helping </a:t>
            </a:r>
            <a:r>
              <a:rPr lang="en-US" dirty="0" smtClean="0">
                <a:latin typeface="Twinkl" pitchFamily="2" charset="0"/>
              </a:rPr>
              <a:t>From </a:t>
            </a:r>
            <a:r>
              <a:rPr lang="en-US" dirty="0">
                <a:latin typeface="Twinkl" pitchFamily="2" charset="0"/>
              </a:rPr>
              <a:t>Home</a:t>
            </a:r>
          </a:p>
        </p:txBody>
      </p:sp>
    </p:spTree>
    <p:extLst>
      <p:ext uri="{BB962C8B-B14F-4D97-AF65-F5344CB8AC3E}">
        <p14:creationId xmlns:p14="http://schemas.microsoft.com/office/powerpoint/2010/main" val="684342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winkl" pitchFamily="2" charset="0"/>
              </a:rPr>
              <a:t>Phonics and Reading</a:t>
            </a:r>
            <a:endParaRPr lang="en-US" dirty="0">
              <a:latin typeface="Twinkl" pitchFamily="2" charset="0"/>
            </a:endParaRPr>
          </a:p>
        </p:txBody>
      </p:sp>
      <p:sp>
        <p:nvSpPr>
          <p:cNvPr id="3" name="Text Placeholder 2"/>
          <p:cNvSpPr>
            <a:spLocks noGrp="1"/>
          </p:cNvSpPr>
          <p:nvPr>
            <p:ph type="body" sz="half" idx="2"/>
          </p:nvPr>
        </p:nvSpPr>
        <p:spPr>
          <a:xfrm>
            <a:off x="6888088" y="980728"/>
            <a:ext cx="3779912" cy="4464496"/>
          </a:xfrm>
        </p:spPr>
        <p:txBody>
          <a:bodyPr>
            <a:normAutofit/>
          </a:bodyPr>
          <a:lstStyle/>
          <a:p>
            <a:r>
              <a:rPr lang="en-GB" dirty="0">
                <a:latin typeface="Twinkl" pitchFamily="2" charset="0"/>
              </a:rPr>
              <a:t>The national curriculum says </a:t>
            </a:r>
            <a:r>
              <a:rPr lang="en-GB" dirty="0" smtClean="0">
                <a:latin typeface="Twinkl" pitchFamily="2" charset="0"/>
              </a:rPr>
              <a:t>that: </a:t>
            </a:r>
            <a:r>
              <a:rPr lang="en-GB" dirty="0">
                <a:latin typeface="Twinkl" pitchFamily="2" charset="0"/>
              </a:rPr>
              <a:t>… </a:t>
            </a:r>
            <a:endParaRPr lang="en-GB" dirty="0" smtClean="0">
              <a:latin typeface="Twinkl" pitchFamily="2" charset="0"/>
            </a:endParaRPr>
          </a:p>
          <a:p>
            <a:r>
              <a:rPr lang="en-GB" dirty="0" smtClean="0">
                <a:latin typeface="Twinkl" pitchFamily="2" charset="0"/>
              </a:rPr>
              <a:t>“</a:t>
            </a:r>
            <a:r>
              <a:rPr lang="en-GB" dirty="0">
                <a:latin typeface="Twinkl" pitchFamily="2" charset="0"/>
              </a:rPr>
              <a:t>Re-reading a </a:t>
            </a:r>
            <a:r>
              <a:rPr lang="en-GB" dirty="0" smtClean="0">
                <a:latin typeface="Twinkl" pitchFamily="2" charset="0"/>
              </a:rPr>
              <a:t>text gradually </a:t>
            </a:r>
            <a:r>
              <a:rPr lang="en-GB" dirty="0">
                <a:latin typeface="Twinkl" pitchFamily="2" charset="0"/>
              </a:rPr>
              <a:t>increases the number of words in it that they can read ‘at a </a:t>
            </a:r>
            <a:r>
              <a:rPr lang="en-GB" dirty="0" smtClean="0">
                <a:latin typeface="Twinkl" pitchFamily="2" charset="0"/>
              </a:rPr>
              <a:t>glance.”</a:t>
            </a:r>
          </a:p>
          <a:p>
            <a:r>
              <a:rPr lang="en-GB" dirty="0" smtClean="0">
                <a:latin typeface="Twinkl" pitchFamily="2" charset="0"/>
              </a:rPr>
              <a:t>It aims to: ...</a:t>
            </a:r>
          </a:p>
          <a:p>
            <a:r>
              <a:rPr lang="en-GB" dirty="0" smtClean="0">
                <a:latin typeface="Twinkl" pitchFamily="2" charset="0"/>
              </a:rPr>
              <a:t>“</a:t>
            </a:r>
            <a:r>
              <a:rPr lang="en-GB" dirty="0">
                <a:latin typeface="Twinkl"/>
              </a:rPr>
              <a:t>develop the habit of reading widely and often, for both pleasure and </a:t>
            </a:r>
            <a:r>
              <a:rPr lang="en-GB" dirty="0" smtClean="0">
                <a:latin typeface="Twinkl"/>
              </a:rPr>
              <a:t>information.”</a:t>
            </a:r>
            <a:endParaRPr lang="en-US" dirty="0" smtClean="0">
              <a:latin typeface="Twinkl"/>
            </a:endParaRPr>
          </a:p>
          <a:p>
            <a:r>
              <a:rPr lang="en-US" dirty="0" smtClean="0">
                <a:latin typeface="Twinkl"/>
              </a:rPr>
              <a:t>We teach:</a:t>
            </a:r>
          </a:p>
          <a:p>
            <a:pPr marL="285750" indent="-285750">
              <a:buFont typeface="Arial" panose="020B0604020202020204" pitchFamily="34" charset="0"/>
              <a:buChar char="•"/>
            </a:pPr>
            <a:r>
              <a:rPr lang="en-US" dirty="0" smtClean="0">
                <a:latin typeface="Twinkl"/>
              </a:rPr>
              <a:t>Daily phonics using Unlocking Letters and Sounds.</a:t>
            </a:r>
          </a:p>
          <a:p>
            <a:pPr marL="285750" indent="-285750">
              <a:buFont typeface="Arial" panose="020B0604020202020204" pitchFamily="34" charset="0"/>
              <a:buChar char="•"/>
            </a:pPr>
            <a:r>
              <a:rPr lang="en-US" dirty="0" smtClean="0">
                <a:latin typeface="Twinkl"/>
              </a:rPr>
              <a:t>Guided reading through ULS</a:t>
            </a:r>
          </a:p>
        </p:txBody>
      </p:sp>
      <p:pic>
        <p:nvPicPr>
          <p:cNvPr id="5" name="Picture Placeholder 4"/>
          <p:cNvPicPr>
            <a:picLocks noGrp="1" noChangeAspect="1"/>
          </p:cNvPicPr>
          <p:nvPr>
            <p:ph type="pic" idx="1"/>
          </p:nvPr>
        </p:nvPicPr>
        <p:blipFill>
          <a:blip r:embed="rId3">
            <a:extLst>
              <a:ext uri="{28A0092B-C50C-407E-A947-70E740481C1C}">
                <a14:useLocalDpi xmlns:a14="http://schemas.microsoft.com/office/drawing/2010/main" val="0"/>
              </a:ext>
            </a:extLst>
          </a:blip>
          <a:srcRect t="7582" b="7582"/>
          <a:stretch>
            <a:fillRect/>
          </a:stretch>
        </p:blipFill>
        <p:spPr/>
      </p:pic>
    </p:spTree>
    <p:extLst>
      <p:ext uri="{BB962C8B-B14F-4D97-AF65-F5344CB8AC3E}">
        <p14:creationId xmlns:p14="http://schemas.microsoft.com/office/powerpoint/2010/main" val="2333893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875" y="-99392"/>
            <a:ext cx="9829800" cy="1082674"/>
          </a:xfrm>
        </p:spPr>
        <p:txBody>
          <a:bodyPr/>
          <a:lstStyle/>
          <a:p>
            <a:r>
              <a:rPr lang="en-US" dirty="0" smtClean="0">
                <a:latin typeface="Twinkl" pitchFamily="2" charset="0"/>
              </a:rPr>
              <a:t>Phonics </a:t>
            </a:r>
            <a:r>
              <a:rPr lang="en-US" dirty="0">
                <a:latin typeface="Twinkl" pitchFamily="2" charset="0"/>
              </a:rPr>
              <a:t>and Reading</a:t>
            </a:r>
            <a:endParaRPr lang="en-US" dirty="0"/>
          </a:p>
        </p:txBody>
      </p:sp>
      <p:sp>
        <p:nvSpPr>
          <p:cNvPr id="3" name="Content Placeholder 2"/>
          <p:cNvSpPr>
            <a:spLocks noGrp="1"/>
          </p:cNvSpPr>
          <p:nvPr>
            <p:ph idx="1"/>
          </p:nvPr>
        </p:nvSpPr>
        <p:spPr>
          <a:xfrm>
            <a:off x="1683012" y="1196752"/>
            <a:ext cx="8229412" cy="5256584"/>
          </a:xfrm>
        </p:spPr>
        <p:txBody>
          <a:bodyPr/>
          <a:lstStyle/>
          <a:p>
            <a:pPr marL="0" indent="0">
              <a:buNone/>
            </a:pPr>
            <a:r>
              <a:rPr lang="en-US" b="1" u="sng" dirty="0" smtClean="0">
                <a:latin typeface="Twinkl" pitchFamily="2" charset="0"/>
              </a:rPr>
              <a:t>Phase 4</a:t>
            </a:r>
          </a:p>
          <a:p>
            <a:pPr marL="0" indent="0">
              <a:buNone/>
            </a:pPr>
            <a:r>
              <a:rPr lang="en-US" dirty="0" smtClean="0">
                <a:latin typeface="Twinkl" pitchFamily="2" charset="0"/>
              </a:rPr>
              <a:t>Phase 4 is a very important stage. Although we do not introduce any new phonemes and graphemes, it gives the children the </a:t>
            </a:r>
            <a:r>
              <a:rPr lang="en-US" b="1" dirty="0" smtClean="0">
                <a:latin typeface="Twinkl" pitchFamily="2" charset="0"/>
              </a:rPr>
              <a:t>vital time to practice </a:t>
            </a:r>
            <a:r>
              <a:rPr lang="en-US" dirty="0" smtClean="0">
                <a:latin typeface="Twinkl" pitchFamily="2" charset="0"/>
              </a:rPr>
              <a:t>what they have learnt in the fast-paced Phases 2 and 3.</a:t>
            </a:r>
          </a:p>
          <a:p>
            <a:pPr marL="0" indent="0">
              <a:buNone/>
            </a:pPr>
            <a:r>
              <a:rPr lang="en-US" dirty="0" smtClean="0">
                <a:latin typeface="Twinkl" pitchFamily="2" charset="0"/>
              </a:rPr>
              <a:t>Grammar is also introduced. The children start to discuss nouns, verbs and adjectives and how to add suffixes and prefixes.</a:t>
            </a:r>
          </a:p>
          <a:p>
            <a:pPr marL="0" indent="0">
              <a:buNone/>
            </a:pPr>
            <a:r>
              <a:rPr lang="en-US" b="1" u="sng" dirty="0" smtClean="0">
                <a:latin typeface="Twinkl" pitchFamily="2" charset="0"/>
              </a:rPr>
              <a:t>Sight words</a:t>
            </a:r>
            <a:endParaRPr lang="en-US" dirty="0" smtClean="0">
              <a:latin typeface="Twinkl" pitchFamily="2" charset="0"/>
            </a:endParaRPr>
          </a:p>
          <a:p>
            <a:pPr marL="0" indent="0">
              <a:buNone/>
            </a:pPr>
            <a:r>
              <a:rPr lang="en-US" b="1" dirty="0">
                <a:latin typeface="Twinkl" pitchFamily="2" charset="0"/>
              </a:rPr>
              <a:t>s</a:t>
            </a:r>
            <a:r>
              <a:rPr lang="en-US" b="1" dirty="0" smtClean="0">
                <a:latin typeface="Twinkl" pitchFamily="2" charset="0"/>
              </a:rPr>
              <a:t>aid   have   like   so   do   some   come   little   </a:t>
            </a:r>
          </a:p>
          <a:p>
            <a:pPr marL="0" indent="0">
              <a:buNone/>
            </a:pPr>
            <a:r>
              <a:rPr lang="en-US" b="1" dirty="0">
                <a:latin typeface="Twinkl" pitchFamily="2" charset="0"/>
              </a:rPr>
              <a:t>o</a:t>
            </a:r>
            <a:r>
              <a:rPr lang="en-US" b="1" dirty="0" smtClean="0">
                <a:latin typeface="Twinkl" pitchFamily="2" charset="0"/>
              </a:rPr>
              <a:t>ne   were   out   what   when   there</a:t>
            </a:r>
          </a:p>
          <a:p>
            <a:pPr marL="0" indent="0">
              <a:buNone/>
            </a:pPr>
            <a:endParaRPr lang="en-US" dirty="0">
              <a:latin typeface="Twinkl" pitchFamily="2" charset="0"/>
            </a:endParaRPr>
          </a:p>
        </p:txBody>
      </p:sp>
    </p:spTree>
    <p:extLst>
      <p:ext uri="{BB962C8B-B14F-4D97-AF65-F5344CB8AC3E}">
        <p14:creationId xmlns:p14="http://schemas.microsoft.com/office/powerpoint/2010/main" val="1649837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392" y="-16056"/>
            <a:ext cx="9829800" cy="1082674"/>
          </a:xfrm>
        </p:spPr>
        <p:txBody>
          <a:bodyPr/>
          <a:lstStyle/>
          <a:p>
            <a:r>
              <a:rPr lang="en-US" dirty="0">
                <a:latin typeface="Twinkl" pitchFamily="2" charset="0"/>
              </a:rPr>
              <a:t>Phonics and Reading</a:t>
            </a:r>
            <a:endParaRPr lang="en-GB" dirty="0"/>
          </a:p>
        </p:txBody>
      </p:sp>
      <p:sp>
        <p:nvSpPr>
          <p:cNvPr id="3" name="Content Placeholder 2"/>
          <p:cNvSpPr>
            <a:spLocks noGrp="1"/>
          </p:cNvSpPr>
          <p:nvPr>
            <p:ph idx="1"/>
          </p:nvPr>
        </p:nvSpPr>
        <p:spPr>
          <a:xfrm>
            <a:off x="1775520" y="1066618"/>
            <a:ext cx="8820472" cy="4954670"/>
          </a:xfrm>
        </p:spPr>
        <p:txBody>
          <a:bodyPr>
            <a:normAutofit fontScale="85000" lnSpcReduction="20000"/>
          </a:bodyPr>
          <a:lstStyle/>
          <a:p>
            <a:pPr marL="0" indent="0">
              <a:buNone/>
            </a:pPr>
            <a:r>
              <a:rPr lang="en-US" b="1" u="sng" dirty="0" smtClean="0">
                <a:latin typeface="Twinkl" pitchFamily="2" charset="0"/>
              </a:rPr>
              <a:t>Phase 5</a:t>
            </a:r>
          </a:p>
          <a:p>
            <a:pPr marL="0" indent="0">
              <a:buNone/>
            </a:pPr>
            <a:r>
              <a:rPr lang="en-US" b="1" dirty="0" smtClean="0">
                <a:latin typeface="Twinkl" pitchFamily="2" charset="0"/>
              </a:rPr>
              <a:t>We learn alternative sounds:</a:t>
            </a:r>
          </a:p>
          <a:p>
            <a:pPr marL="0" indent="0">
              <a:buNone/>
            </a:pPr>
            <a:r>
              <a:rPr lang="en-US" dirty="0" smtClean="0">
                <a:latin typeface="Twinkl" pitchFamily="2" charset="0"/>
              </a:rPr>
              <a:t>ay  oy  </a:t>
            </a:r>
            <a:r>
              <a:rPr lang="en-US" dirty="0" err="1" smtClean="0">
                <a:latin typeface="Twinkl" pitchFamily="2" charset="0"/>
              </a:rPr>
              <a:t>ie</a:t>
            </a:r>
            <a:r>
              <a:rPr lang="en-US" dirty="0" smtClean="0">
                <a:latin typeface="Twinkl" pitchFamily="2" charset="0"/>
              </a:rPr>
              <a:t>  </a:t>
            </a:r>
            <a:r>
              <a:rPr lang="en-US" dirty="0" err="1" smtClean="0">
                <a:latin typeface="Twinkl" pitchFamily="2" charset="0"/>
              </a:rPr>
              <a:t>ea</a:t>
            </a:r>
            <a:r>
              <a:rPr lang="en-US" dirty="0" smtClean="0">
                <a:latin typeface="Twinkl" pitchFamily="2" charset="0"/>
              </a:rPr>
              <a:t>  </a:t>
            </a:r>
            <a:r>
              <a:rPr lang="en-US" dirty="0" err="1" smtClean="0">
                <a:latin typeface="Twinkl" pitchFamily="2" charset="0"/>
              </a:rPr>
              <a:t>ir</a:t>
            </a:r>
            <a:r>
              <a:rPr lang="en-US" dirty="0" smtClean="0">
                <a:latin typeface="Twinkl" pitchFamily="2" charset="0"/>
              </a:rPr>
              <a:t>  </a:t>
            </a:r>
            <a:r>
              <a:rPr lang="en-US" dirty="0" err="1" smtClean="0">
                <a:latin typeface="Twinkl" pitchFamily="2" charset="0"/>
              </a:rPr>
              <a:t>ue</a:t>
            </a:r>
            <a:r>
              <a:rPr lang="en-US" dirty="0" smtClean="0">
                <a:latin typeface="Twinkl" pitchFamily="2" charset="0"/>
              </a:rPr>
              <a:t>  aw </a:t>
            </a:r>
            <a:r>
              <a:rPr lang="en-US" dirty="0" err="1" smtClean="0">
                <a:latin typeface="Twinkl" pitchFamily="2" charset="0"/>
              </a:rPr>
              <a:t>wh</a:t>
            </a:r>
            <a:r>
              <a:rPr lang="en-US" dirty="0" smtClean="0">
                <a:latin typeface="Twinkl" pitchFamily="2" charset="0"/>
              </a:rPr>
              <a:t>  </a:t>
            </a:r>
            <a:r>
              <a:rPr lang="en-US" dirty="0" err="1" smtClean="0">
                <a:latin typeface="Twinkl" pitchFamily="2" charset="0"/>
              </a:rPr>
              <a:t>ph</a:t>
            </a:r>
            <a:r>
              <a:rPr lang="en-US" dirty="0" smtClean="0">
                <a:latin typeface="Twinkl" pitchFamily="2" charset="0"/>
              </a:rPr>
              <a:t>  </a:t>
            </a:r>
            <a:r>
              <a:rPr lang="en-US" dirty="0" err="1" smtClean="0">
                <a:latin typeface="Twinkl" pitchFamily="2" charset="0"/>
              </a:rPr>
              <a:t>ew</a:t>
            </a:r>
            <a:r>
              <a:rPr lang="en-US" dirty="0" smtClean="0">
                <a:latin typeface="Twinkl" pitchFamily="2" charset="0"/>
              </a:rPr>
              <a:t>  </a:t>
            </a:r>
            <a:r>
              <a:rPr lang="en-US" dirty="0" err="1" smtClean="0">
                <a:latin typeface="Twinkl" pitchFamily="2" charset="0"/>
              </a:rPr>
              <a:t>oe</a:t>
            </a:r>
            <a:r>
              <a:rPr lang="en-US" dirty="0" smtClean="0">
                <a:latin typeface="Twinkl" pitchFamily="2" charset="0"/>
              </a:rPr>
              <a:t>  au</a:t>
            </a:r>
          </a:p>
          <a:p>
            <a:pPr marL="0" indent="0">
              <a:buNone/>
            </a:pPr>
            <a:r>
              <a:rPr lang="en-US" dirty="0" err="1" smtClean="0">
                <a:latin typeface="Twinkl" pitchFamily="2" charset="0"/>
              </a:rPr>
              <a:t>ey</a:t>
            </a:r>
            <a:r>
              <a:rPr lang="en-US" dirty="0" smtClean="0">
                <a:latin typeface="Twinkl" pitchFamily="2" charset="0"/>
              </a:rPr>
              <a:t>  </a:t>
            </a:r>
            <a:r>
              <a:rPr lang="en-US" dirty="0" err="1" smtClean="0">
                <a:latin typeface="Twinkl" pitchFamily="2" charset="0"/>
              </a:rPr>
              <a:t>ou</a:t>
            </a:r>
            <a:r>
              <a:rPr lang="en-US" dirty="0" smtClean="0">
                <a:latin typeface="Twinkl" pitchFamily="2" charset="0"/>
              </a:rPr>
              <a:t>   </a:t>
            </a:r>
            <a:r>
              <a:rPr lang="en-US" dirty="0" err="1" smtClean="0">
                <a:latin typeface="Twinkl" pitchFamily="2" charset="0"/>
              </a:rPr>
              <a:t>ch</a:t>
            </a:r>
            <a:r>
              <a:rPr lang="en-US" dirty="0" smtClean="0">
                <a:latin typeface="Twinkl" pitchFamily="2" charset="0"/>
              </a:rPr>
              <a:t> </a:t>
            </a:r>
            <a:r>
              <a:rPr lang="en-US" sz="1500" dirty="0" smtClean="0">
                <a:latin typeface="Twinkl" pitchFamily="2" charset="0"/>
              </a:rPr>
              <a:t>(as a c and a </a:t>
            </a:r>
            <a:r>
              <a:rPr lang="en-US" sz="1500" dirty="0" err="1" smtClean="0">
                <a:latin typeface="Twinkl" pitchFamily="2" charset="0"/>
              </a:rPr>
              <a:t>sh</a:t>
            </a:r>
            <a:r>
              <a:rPr lang="en-US" sz="1500" dirty="0" smtClean="0">
                <a:latin typeface="Twinkl" pitchFamily="2" charset="0"/>
              </a:rPr>
              <a:t>) , </a:t>
            </a:r>
            <a:r>
              <a:rPr lang="en-US" dirty="0" smtClean="0">
                <a:latin typeface="Twinkl" pitchFamily="2" charset="0"/>
              </a:rPr>
              <a:t>soft c</a:t>
            </a:r>
            <a:r>
              <a:rPr lang="en-US" sz="1500" dirty="0" smtClean="0">
                <a:latin typeface="Twinkl" pitchFamily="2" charset="0"/>
              </a:rPr>
              <a:t>, </a:t>
            </a:r>
            <a:r>
              <a:rPr lang="en-US" dirty="0" smtClean="0">
                <a:latin typeface="Twinkl" pitchFamily="2" charset="0"/>
              </a:rPr>
              <a:t>Y</a:t>
            </a:r>
            <a:r>
              <a:rPr lang="en-US" sz="1500" dirty="0" smtClean="0">
                <a:latin typeface="Twinkl" pitchFamily="2" charset="0"/>
              </a:rPr>
              <a:t> (as I, e and </a:t>
            </a:r>
            <a:r>
              <a:rPr lang="en-US" sz="1500" dirty="0" err="1" smtClean="0">
                <a:latin typeface="Twinkl" pitchFamily="2" charset="0"/>
              </a:rPr>
              <a:t>i</a:t>
            </a:r>
            <a:r>
              <a:rPr lang="en-US" sz="1500" dirty="0" smtClean="0">
                <a:latin typeface="Twinkl" pitchFamily="2" charset="0"/>
              </a:rPr>
              <a:t>) </a:t>
            </a:r>
            <a:r>
              <a:rPr lang="en-US" dirty="0" smtClean="0">
                <a:latin typeface="Twinkl" pitchFamily="2" charset="0"/>
              </a:rPr>
              <a:t>g </a:t>
            </a:r>
            <a:r>
              <a:rPr lang="en-US" sz="1500" dirty="0" smtClean="0">
                <a:latin typeface="Twinkl" pitchFamily="2" charset="0"/>
              </a:rPr>
              <a:t>(as j)</a:t>
            </a:r>
          </a:p>
          <a:p>
            <a:pPr marL="0" indent="0">
              <a:buNone/>
            </a:pPr>
            <a:r>
              <a:rPr lang="en-US" b="1" dirty="0" smtClean="0">
                <a:latin typeface="Twinkl" pitchFamily="2" charset="0"/>
              </a:rPr>
              <a:t>Some of these are split digraphs:</a:t>
            </a:r>
          </a:p>
          <a:p>
            <a:pPr marL="0" indent="0">
              <a:buNone/>
            </a:pPr>
            <a:r>
              <a:rPr lang="en-US" dirty="0" err="1" smtClean="0">
                <a:latin typeface="Twinkl" pitchFamily="2" charset="0"/>
              </a:rPr>
              <a:t>a_e</a:t>
            </a:r>
            <a:r>
              <a:rPr lang="en-US" dirty="0" smtClean="0">
                <a:latin typeface="Twinkl" pitchFamily="2" charset="0"/>
              </a:rPr>
              <a:t>   </a:t>
            </a:r>
            <a:r>
              <a:rPr lang="en-US" dirty="0" err="1" smtClean="0">
                <a:latin typeface="Twinkl" pitchFamily="2" charset="0"/>
              </a:rPr>
              <a:t>i_e</a:t>
            </a:r>
            <a:r>
              <a:rPr lang="en-US" dirty="0" smtClean="0">
                <a:latin typeface="Twinkl" pitchFamily="2" charset="0"/>
              </a:rPr>
              <a:t>   </a:t>
            </a:r>
            <a:r>
              <a:rPr lang="en-US" dirty="0" err="1" smtClean="0">
                <a:latin typeface="Twinkl" pitchFamily="2" charset="0"/>
              </a:rPr>
              <a:t>u_e</a:t>
            </a:r>
            <a:endParaRPr lang="en-US" dirty="0" smtClean="0">
              <a:latin typeface="Twinkl" pitchFamily="2" charset="0"/>
            </a:endParaRPr>
          </a:p>
          <a:p>
            <a:pPr marL="0" indent="0">
              <a:buNone/>
            </a:pPr>
            <a:r>
              <a:rPr lang="en-US" b="1" dirty="0" smtClean="0">
                <a:latin typeface="Twinkl" pitchFamily="2" charset="0"/>
              </a:rPr>
              <a:t>Long vowel sounds:</a:t>
            </a:r>
          </a:p>
          <a:p>
            <a:pPr marL="0" indent="0">
              <a:buNone/>
            </a:pPr>
            <a:r>
              <a:rPr lang="en-US" dirty="0">
                <a:latin typeface="Twinkl" pitchFamily="2" charset="0"/>
              </a:rPr>
              <a:t>a</a:t>
            </a:r>
            <a:r>
              <a:rPr lang="en-US" dirty="0" smtClean="0">
                <a:latin typeface="Twinkl" pitchFamily="2" charset="0"/>
              </a:rPr>
              <a:t>   e   </a:t>
            </a:r>
            <a:r>
              <a:rPr lang="en-US" dirty="0" err="1" smtClean="0">
                <a:latin typeface="Twinkl" pitchFamily="2" charset="0"/>
              </a:rPr>
              <a:t>i</a:t>
            </a:r>
            <a:r>
              <a:rPr lang="en-US" dirty="0" smtClean="0">
                <a:latin typeface="Twinkl" pitchFamily="2" charset="0"/>
              </a:rPr>
              <a:t>  o   u</a:t>
            </a:r>
            <a:endParaRPr lang="en-US" dirty="0">
              <a:latin typeface="Twinkl" pitchFamily="2" charset="0"/>
            </a:endParaRPr>
          </a:p>
          <a:p>
            <a:pPr marL="0" indent="0">
              <a:buNone/>
            </a:pPr>
            <a:r>
              <a:rPr lang="en-US" b="1" u="sng" dirty="0" smtClean="0">
                <a:latin typeface="Twinkl" pitchFamily="2" charset="0"/>
              </a:rPr>
              <a:t>Sight </a:t>
            </a:r>
            <a:r>
              <a:rPr lang="en-US" b="1" u="sng" dirty="0">
                <a:latin typeface="Twinkl" pitchFamily="2" charset="0"/>
              </a:rPr>
              <a:t>words</a:t>
            </a:r>
            <a:endParaRPr lang="en-US" dirty="0">
              <a:latin typeface="Twinkl" pitchFamily="2" charset="0"/>
            </a:endParaRPr>
          </a:p>
          <a:p>
            <a:pPr marL="0" indent="0">
              <a:buNone/>
            </a:pPr>
            <a:r>
              <a:rPr lang="en-US" b="1" dirty="0" smtClean="0">
                <a:latin typeface="Twinkl" pitchFamily="2" charset="0"/>
              </a:rPr>
              <a:t>could    should   would   want   oh   their   </a:t>
            </a:r>
            <a:r>
              <a:rPr lang="en-US" b="1" dirty="0" err="1" smtClean="0">
                <a:latin typeface="Twinkl" pitchFamily="2" charset="0"/>
              </a:rPr>
              <a:t>Mr</a:t>
            </a:r>
            <a:r>
              <a:rPr lang="en-US" b="1" dirty="0" smtClean="0">
                <a:latin typeface="Twinkl" pitchFamily="2" charset="0"/>
              </a:rPr>
              <a:t>   </a:t>
            </a:r>
            <a:r>
              <a:rPr lang="en-US" b="1" dirty="0" err="1" smtClean="0">
                <a:latin typeface="Twinkl" pitchFamily="2" charset="0"/>
              </a:rPr>
              <a:t>Mrs</a:t>
            </a:r>
            <a:endParaRPr lang="en-US" b="1" dirty="0" smtClean="0">
              <a:latin typeface="Twinkl" pitchFamily="2" charset="0"/>
            </a:endParaRPr>
          </a:p>
          <a:p>
            <a:pPr marL="0" indent="0">
              <a:buNone/>
            </a:pPr>
            <a:r>
              <a:rPr lang="en-US" b="1" dirty="0">
                <a:latin typeface="Twinkl" pitchFamily="2" charset="0"/>
              </a:rPr>
              <a:t>l</a:t>
            </a:r>
            <a:r>
              <a:rPr lang="en-US" b="1" dirty="0" smtClean="0">
                <a:latin typeface="Twinkl" pitchFamily="2" charset="0"/>
              </a:rPr>
              <a:t>ove   your   people    looked    called   asked   water   where</a:t>
            </a:r>
          </a:p>
          <a:p>
            <a:pPr marL="0" indent="0">
              <a:buNone/>
            </a:pPr>
            <a:r>
              <a:rPr lang="en-US" b="1" dirty="0">
                <a:latin typeface="Twinkl" pitchFamily="2" charset="0"/>
              </a:rPr>
              <a:t>w</a:t>
            </a:r>
            <a:r>
              <a:rPr lang="en-US" b="1" dirty="0" smtClean="0">
                <a:latin typeface="Twinkl" pitchFamily="2" charset="0"/>
              </a:rPr>
              <a:t>ho   why   thought    through</a:t>
            </a:r>
          </a:p>
          <a:p>
            <a:pPr marL="0" indent="0">
              <a:buNone/>
            </a:pPr>
            <a:endParaRPr lang="en-US" b="1" dirty="0">
              <a:latin typeface="Twinkl" pitchFamily="2" charset="0"/>
            </a:endParaRPr>
          </a:p>
          <a:p>
            <a:pPr marL="0" indent="0">
              <a:buNone/>
            </a:pPr>
            <a:endParaRPr lang="en-US" b="1" dirty="0">
              <a:latin typeface="Twinkl" pitchFamily="2" charset="0"/>
            </a:endParaRPr>
          </a:p>
          <a:p>
            <a:endParaRPr lang="en-GB" dirty="0"/>
          </a:p>
        </p:txBody>
      </p:sp>
      <p:pic>
        <p:nvPicPr>
          <p:cNvPr id="6" name="Picture 5" descr="Let&amp;#39;s Read - Split Digraphs - WordUnited"/>
          <p:cNvPicPr/>
          <p:nvPr/>
        </p:nvPicPr>
        <p:blipFill>
          <a:blip r:embed="rId2">
            <a:extLst>
              <a:ext uri="{28A0092B-C50C-407E-A947-70E740481C1C}">
                <a14:useLocalDpi xmlns:a14="http://schemas.microsoft.com/office/drawing/2010/main" val="0"/>
              </a:ext>
            </a:extLst>
          </a:blip>
          <a:srcRect/>
          <a:stretch>
            <a:fillRect/>
          </a:stretch>
        </p:blipFill>
        <p:spPr bwMode="auto">
          <a:xfrm>
            <a:off x="7104112" y="2750838"/>
            <a:ext cx="1974850" cy="1586230"/>
          </a:xfrm>
          <a:prstGeom prst="rect">
            <a:avLst/>
          </a:prstGeom>
          <a:noFill/>
          <a:ln>
            <a:noFill/>
          </a:ln>
        </p:spPr>
      </p:pic>
      <p:sp>
        <p:nvSpPr>
          <p:cNvPr id="5" name="TextBox 4"/>
          <p:cNvSpPr txBox="1"/>
          <p:nvPr/>
        </p:nvSpPr>
        <p:spPr>
          <a:xfrm>
            <a:off x="7082353" y="1447063"/>
            <a:ext cx="3211135" cy="923330"/>
          </a:xfrm>
          <a:prstGeom prst="rect">
            <a:avLst/>
          </a:prstGeom>
          <a:noFill/>
          <a:ln w="19050">
            <a:solidFill>
              <a:srgbClr val="00B050"/>
            </a:solidFill>
          </a:ln>
        </p:spPr>
        <p:txBody>
          <a:bodyPr wrap="none" rtlCol="0">
            <a:spAutoFit/>
          </a:bodyPr>
          <a:lstStyle/>
          <a:p>
            <a:r>
              <a:rPr lang="en-GB" b="1" dirty="0" smtClean="0"/>
              <a:t>Key skills:</a:t>
            </a:r>
          </a:p>
          <a:p>
            <a:r>
              <a:rPr lang="en-GB" dirty="0"/>
              <a:t>r</a:t>
            </a:r>
            <a:r>
              <a:rPr lang="en-GB" dirty="0" smtClean="0"/>
              <a:t>eading polysyllabic words – </a:t>
            </a:r>
          </a:p>
          <a:p>
            <a:r>
              <a:rPr lang="en-GB" dirty="0" err="1"/>
              <a:t>e</a:t>
            </a:r>
            <a:r>
              <a:rPr lang="en-GB" dirty="0" err="1" smtClean="0"/>
              <a:t>g</a:t>
            </a:r>
            <a:r>
              <a:rPr lang="en-GB" dirty="0" smtClean="0"/>
              <a:t> children, shampoo, tonight</a:t>
            </a:r>
            <a:endParaRPr lang="en-GB" dirty="0"/>
          </a:p>
        </p:txBody>
      </p:sp>
    </p:spTree>
    <p:extLst>
      <p:ext uri="{BB962C8B-B14F-4D97-AF65-F5344CB8AC3E}">
        <p14:creationId xmlns:p14="http://schemas.microsoft.com/office/powerpoint/2010/main" val="36551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7408" y="620688"/>
            <a:ext cx="9829800" cy="611088"/>
          </a:xfrm>
        </p:spPr>
        <p:txBody>
          <a:bodyPr/>
          <a:lstStyle/>
          <a:p>
            <a:r>
              <a:rPr lang="en-GB" dirty="0" smtClean="0"/>
              <a:t>What do we do to support phonics and reading in school?</a:t>
            </a:r>
            <a:endParaRPr lang="en-GB" dirty="0"/>
          </a:p>
        </p:txBody>
      </p:sp>
      <p:sp>
        <p:nvSpPr>
          <p:cNvPr id="3" name="Content Placeholder 2"/>
          <p:cNvSpPr>
            <a:spLocks noGrp="1"/>
          </p:cNvSpPr>
          <p:nvPr>
            <p:ph idx="1"/>
          </p:nvPr>
        </p:nvSpPr>
        <p:spPr>
          <a:xfrm>
            <a:off x="5519936" y="1772816"/>
            <a:ext cx="5943600" cy="3476625"/>
          </a:xfrm>
        </p:spPr>
        <p:txBody>
          <a:bodyPr/>
          <a:lstStyle/>
          <a:p>
            <a:r>
              <a:rPr lang="en-GB" dirty="0" smtClean="0"/>
              <a:t>Daily phonics lessons – including breaking down and reading a sentence</a:t>
            </a:r>
          </a:p>
          <a:p>
            <a:r>
              <a:rPr lang="en-GB" dirty="0" smtClean="0"/>
              <a:t>Phonic interventions as needed</a:t>
            </a:r>
          </a:p>
          <a:p>
            <a:r>
              <a:rPr lang="en-GB" dirty="0" smtClean="0"/>
              <a:t>Weekly guided reading</a:t>
            </a:r>
          </a:p>
          <a:p>
            <a:r>
              <a:rPr lang="en-GB" dirty="0" smtClean="0"/>
              <a:t>Reading buddy scheme with Year 6</a:t>
            </a:r>
          </a:p>
          <a:p>
            <a:r>
              <a:rPr lang="en-GB" dirty="0" smtClean="0"/>
              <a:t>Volunteers to come and hear readers</a:t>
            </a:r>
          </a:p>
          <a:p>
            <a:r>
              <a:rPr lang="en-GB" dirty="0" smtClean="0"/>
              <a:t>Incentives for reading and homework</a:t>
            </a:r>
            <a:endParaRPr lang="en-GB" dirty="0"/>
          </a:p>
        </p:txBody>
      </p:sp>
      <p:pic>
        <p:nvPicPr>
          <p:cNvPr id="5" name="Picture 4"/>
          <p:cNvPicPr>
            <a:picLocks noChangeAspect="1"/>
          </p:cNvPicPr>
          <p:nvPr/>
        </p:nvPicPr>
        <p:blipFill>
          <a:blip r:embed="rId2"/>
          <a:stretch>
            <a:fillRect/>
          </a:stretch>
        </p:blipFill>
        <p:spPr>
          <a:xfrm>
            <a:off x="838200" y="2132856"/>
            <a:ext cx="4159522" cy="2382985"/>
          </a:xfrm>
          <a:prstGeom prst="rect">
            <a:avLst/>
          </a:prstGeom>
        </p:spPr>
      </p:pic>
    </p:spTree>
    <p:extLst>
      <p:ext uri="{BB962C8B-B14F-4D97-AF65-F5344CB8AC3E}">
        <p14:creationId xmlns:p14="http://schemas.microsoft.com/office/powerpoint/2010/main" val="4226878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1424" y="476672"/>
            <a:ext cx="9829800" cy="611088"/>
          </a:xfrm>
        </p:spPr>
        <p:txBody>
          <a:bodyPr/>
          <a:lstStyle/>
          <a:p>
            <a:r>
              <a:rPr lang="en-GB" dirty="0" smtClean="0"/>
              <a:t>How can you support your child in reading and phonics?</a:t>
            </a:r>
            <a:endParaRPr lang="en-GB" dirty="0"/>
          </a:p>
        </p:txBody>
      </p:sp>
      <p:sp>
        <p:nvSpPr>
          <p:cNvPr id="3" name="Picture Placeholder 2"/>
          <p:cNvSpPr>
            <a:spLocks noGrp="1"/>
          </p:cNvSpPr>
          <p:nvPr>
            <p:ph type="pic" idx="1"/>
          </p:nvPr>
        </p:nvSpPr>
        <p:spPr/>
      </p:sp>
      <p:sp>
        <p:nvSpPr>
          <p:cNvPr id="4" name="Text Placeholder 3"/>
          <p:cNvSpPr>
            <a:spLocks noGrp="1"/>
          </p:cNvSpPr>
          <p:nvPr>
            <p:ph type="body" sz="half" idx="2"/>
          </p:nvPr>
        </p:nvSpPr>
        <p:spPr>
          <a:xfrm>
            <a:off x="7248128" y="2563251"/>
            <a:ext cx="3657600" cy="2194560"/>
          </a:xfrm>
        </p:spPr>
        <p:txBody>
          <a:bodyPr/>
          <a:lstStyle/>
          <a:p>
            <a:pPr marL="285750" indent="-285750">
              <a:buFont typeface="Arial" panose="020B0604020202020204" pitchFamily="34" charset="0"/>
              <a:buChar char="•"/>
            </a:pPr>
            <a:r>
              <a:rPr lang="en-GB" dirty="0" smtClean="0"/>
              <a:t>Daily reading</a:t>
            </a:r>
          </a:p>
          <a:p>
            <a:pPr marL="285750" indent="-285750">
              <a:buFont typeface="Arial" panose="020B0604020202020204" pitchFamily="34" charset="0"/>
              <a:buChar char="•"/>
            </a:pPr>
            <a:r>
              <a:rPr lang="en-GB" dirty="0" smtClean="0"/>
              <a:t>Teach Your Monster to Read for 5 </a:t>
            </a:r>
            <a:r>
              <a:rPr lang="en-GB" dirty="0" err="1" smtClean="0"/>
              <a:t>mins</a:t>
            </a:r>
            <a:r>
              <a:rPr lang="en-GB" dirty="0" smtClean="0"/>
              <a:t> 3 x week</a:t>
            </a:r>
          </a:p>
          <a:p>
            <a:pPr marL="285750" indent="-285750">
              <a:buFont typeface="Arial" panose="020B0604020202020204" pitchFamily="34" charset="0"/>
              <a:buChar char="•"/>
            </a:pPr>
            <a:r>
              <a:rPr lang="en-GB" dirty="0" smtClean="0"/>
              <a:t>Reading for </a:t>
            </a:r>
            <a:r>
              <a:rPr lang="en-GB" dirty="0" smtClean="0"/>
              <a:t>pleasure</a:t>
            </a:r>
          </a:p>
          <a:p>
            <a:pPr marL="285750" indent="-285750">
              <a:buFont typeface="Arial" panose="020B0604020202020204" pitchFamily="34" charset="0"/>
              <a:buChar char="•"/>
            </a:pPr>
            <a:r>
              <a:rPr lang="en-GB" dirty="0" smtClean="0"/>
              <a:t>Eye check</a:t>
            </a:r>
            <a:endParaRPr lang="en-GB" dirty="0"/>
          </a:p>
        </p:txBody>
      </p:sp>
      <p:pic>
        <p:nvPicPr>
          <p:cNvPr id="1026" name="Picture 2" descr="Teach Your Monster to Read – Literacy Ap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4166" y="2152650"/>
            <a:ext cx="4876800"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823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6384032" y="4649934"/>
            <a:ext cx="3168352" cy="1368152"/>
          </a:xfrm>
          <a:prstGeom prst="roundRect">
            <a:avLst/>
          </a:prstGeom>
          <a:solidFill>
            <a:schemeClr val="tx2"/>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dirty="0" smtClean="0">
                <a:latin typeface="Twinkl" pitchFamily="2" charset="0"/>
              </a:rPr>
              <a:t>Writing</a:t>
            </a:r>
            <a:endParaRPr lang="en-US" dirty="0">
              <a:latin typeface="Twinkl" pitchFamily="2" charset="0"/>
            </a:endParaRPr>
          </a:p>
        </p:txBody>
      </p:sp>
      <p:sp>
        <p:nvSpPr>
          <p:cNvPr id="3" name="Text Placeholder 2"/>
          <p:cNvSpPr>
            <a:spLocks noGrp="1"/>
          </p:cNvSpPr>
          <p:nvPr>
            <p:ph type="body" sz="half" idx="2"/>
          </p:nvPr>
        </p:nvSpPr>
        <p:spPr>
          <a:xfrm>
            <a:off x="7392144" y="1874520"/>
            <a:ext cx="3657600" cy="2448272"/>
          </a:xfrm>
        </p:spPr>
        <p:txBody>
          <a:bodyPr/>
          <a:lstStyle/>
          <a:p>
            <a:r>
              <a:rPr lang="en-GB" dirty="0" smtClean="0">
                <a:latin typeface="Twinkl" pitchFamily="2" charset="0"/>
              </a:rPr>
              <a:t>This term, we will be continuing with Drawing Club structure, which the children are used to from Reception.</a:t>
            </a:r>
          </a:p>
          <a:p>
            <a:r>
              <a:rPr lang="en-GB" dirty="0" smtClean="0">
                <a:latin typeface="Twinkl" pitchFamily="2" charset="0"/>
              </a:rPr>
              <a:t>Children are introduced to handwriting lines and asked to think carefully about their letter formation.</a:t>
            </a:r>
            <a:endParaRPr lang="en-GB" dirty="0">
              <a:latin typeface="Twinkl" pitchFamily="2" charset="0"/>
            </a:endParaRPr>
          </a:p>
        </p:txBody>
      </p:sp>
      <p:sp>
        <p:nvSpPr>
          <p:cNvPr id="4" name="AutoShape 2" descr="https://images.twinkl.co.uk/tw1n/image/private/t_345/image_repo/02/dc/t-l-526897-twinkl-handwriting-continuous-cursive-alphabet-a4-display-banner-engli_ver_2.avif"/>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Placeholder 8"/>
          <p:cNvPicPr>
            <a:picLocks noGrp="1" noChangeAspect="1"/>
          </p:cNvPicPr>
          <p:nvPr>
            <p:ph type="pic" idx="1"/>
          </p:nvPr>
        </p:nvPicPr>
        <p:blipFill>
          <a:blip r:embed="rId3">
            <a:extLst>
              <a:ext uri="{28A0092B-C50C-407E-A947-70E740481C1C}">
                <a14:useLocalDpi xmlns:a14="http://schemas.microsoft.com/office/drawing/2010/main" val="0"/>
              </a:ext>
            </a:extLst>
          </a:blip>
          <a:srcRect t="21721" b="21721"/>
          <a:stretch>
            <a:fillRect/>
          </a:stretch>
        </p:blipFill>
        <p:spPr/>
      </p:pic>
      <p:pic>
        <p:nvPicPr>
          <p:cNvPr id="10" name="Picture 9"/>
          <p:cNvPicPr>
            <a:picLocks noChangeAspect="1"/>
          </p:cNvPicPr>
          <p:nvPr/>
        </p:nvPicPr>
        <p:blipFill>
          <a:blip r:embed="rId4"/>
          <a:stretch>
            <a:fillRect/>
          </a:stretch>
        </p:blipFill>
        <p:spPr>
          <a:xfrm>
            <a:off x="6553548" y="4752904"/>
            <a:ext cx="2829320" cy="1162212"/>
          </a:xfrm>
          <a:prstGeom prst="rect">
            <a:avLst/>
          </a:prstGeom>
        </p:spPr>
      </p:pic>
    </p:spTree>
    <p:extLst>
      <p:ext uri="{BB962C8B-B14F-4D97-AF65-F5344CB8AC3E}">
        <p14:creationId xmlns:p14="http://schemas.microsoft.com/office/powerpoint/2010/main" val="23247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winkl" pitchFamily="2" charset="0"/>
              </a:rPr>
              <a:t>Writing</a:t>
            </a:r>
            <a:endParaRPr lang="en-US" dirty="0">
              <a:latin typeface="Twinkl" pitchFamily="2" charset="0"/>
            </a:endParaRPr>
          </a:p>
        </p:txBody>
      </p:sp>
      <p:sp>
        <p:nvSpPr>
          <p:cNvPr id="3" name="Text Placeholder 2"/>
          <p:cNvSpPr>
            <a:spLocks noGrp="1"/>
          </p:cNvSpPr>
          <p:nvPr>
            <p:ph type="body" sz="half" idx="2"/>
          </p:nvPr>
        </p:nvSpPr>
        <p:spPr>
          <a:xfrm>
            <a:off x="6816080" y="1447800"/>
            <a:ext cx="4392488" cy="3565376"/>
          </a:xfrm>
        </p:spPr>
        <p:txBody>
          <a:bodyPr>
            <a:normAutofit/>
          </a:bodyPr>
          <a:lstStyle/>
          <a:p>
            <a:r>
              <a:rPr lang="en-GB" dirty="0" smtClean="0">
                <a:latin typeface="Twinkl" pitchFamily="2" charset="0"/>
              </a:rPr>
              <a:t>In term 2, Year 1 will be invited on The Curious Quests by Prof </a:t>
            </a:r>
            <a:r>
              <a:rPr lang="en-GB" dirty="0" err="1" smtClean="0">
                <a:latin typeface="Twinkl" pitchFamily="2" charset="0"/>
              </a:rPr>
              <a:t>Klunk</a:t>
            </a:r>
            <a:r>
              <a:rPr lang="en-GB" dirty="0" smtClean="0">
                <a:latin typeface="Twinkl" pitchFamily="2" charset="0"/>
              </a:rPr>
              <a:t>. We will teach Prof </a:t>
            </a:r>
            <a:r>
              <a:rPr lang="en-GB" dirty="0" err="1" smtClean="0">
                <a:latin typeface="Twinkl" pitchFamily="2" charset="0"/>
              </a:rPr>
              <a:t>Klunk</a:t>
            </a:r>
            <a:r>
              <a:rPr lang="en-GB" dirty="0" smtClean="0">
                <a:latin typeface="Twinkl" pitchFamily="2" charset="0"/>
              </a:rPr>
              <a:t> how to write sentences with capital letters and full stops, as well as ? And !, how to use interesting words and how to use ‘</a:t>
            </a:r>
            <a:r>
              <a:rPr lang="en-GB" dirty="0" err="1" smtClean="0">
                <a:latin typeface="Twinkl" pitchFamily="2" charset="0"/>
              </a:rPr>
              <a:t>ed</a:t>
            </a:r>
            <a:r>
              <a:rPr lang="en-GB" dirty="0" smtClean="0">
                <a:latin typeface="Twinkl" pitchFamily="2" charset="0"/>
              </a:rPr>
              <a:t>’ to say something has already happened.</a:t>
            </a:r>
          </a:p>
          <a:p>
            <a:r>
              <a:rPr lang="en-GB" dirty="0" smtClean="0">
                <a:latin typeface="Twinkl" pitchFamily="2" charset="0"/>
              </a:rPr>
              <a:t>We continue to use a wide range of quality texts to inspire children to write.</a:t>
            </a:r>
          </a:p>
          <a:p>
            <a:r>
              <a:rPr lang="en-GB" dirty="0" smtClean="0">
                <a:latin typeface="Twinkl" pitchFamily="2" charset="0"/>
              </a:rPr>
              <a:t>At least once a term there will be a reason for their writing, e.g. to write a story for the new Reception.</a:t>
            </a:r>
            <a:endParaRPr lang="en-GB" dirty="0">
              <a:latin typeface="Twinkl" pitchFamily="2" charset="0"/>
            </a:endParaRPr>
          </a:p>
        </p:txBody>
      </p:sp>
      <p:sp>
        <p:nvSpPr>
          <p:cNvPr id="4" name="AutoShape 2" descr="https://images.twinkl.co.uk/tw1n/image/private/t_345/image_repo/02/dc/t-l-526897-twinkl-handwriting-continuous-cursive-alphabet-a4-display-banner-engli_ver_2.avif"/>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Placeholder 6"/>
          <p:cNvPicPr>
            <a:picLocks noGrp="1" noChangeAspect="1"/>
          </p:cNvPicPr>
          <p:nvPr>
            <p:ph type="pic" idx="1"/>
          </p:nvPr>
        </p:nvPicPr>
        <p:blipFill>
          <a:blip r:embed="rId3">
            <a:extLst>
              <a:ext uri="{28A0092B-C50C-407E-A947-70E740481C1C}">
                <a14:useLocalDpi xmlns:a14="http://schemas.microsoft.com/office/drawing/2010/main" val="0"/>
              </a:ext>
            </a:extLst>
          </a:blip>
          <a:srcRect t="21721" b="21721"/>
          <a:stretch>
            <a:fillRect/>
          </a:stretch>
        </p:blipFill>
        <p:spPr>
          <a:xfrm>
            <a:off x="1127448" y="1844824"/>
            <a:ext cx="4968552" cy="3024336"/>
          </a:xfrm>
        </p:spPr>
      </p:pic>
    </p:spTree>
    <p:extLst>
      <p:ext uri="{BB962C8B-B14F-4D97-AF65-F5344CB8AC3E}">
        <p14:creationId xmlns:p14="http://schemas.microsoft.com/office/powerpoint/2010/main" val="564310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875" y="-99392"/>
            <a:ext cx="9829800" cy="1082674"/>
          </a:xfrm>
        </p:spPr>
        <p:txBody>
          <a:bodyPr/>
          <a:lstStyle/>
          <a:p>
            <a:r>
              <a:rPr lang="en-US" dirty="0" smtClean="0">
                <a:latin typeface="Twinkl" pitchFamily="2" charset="0"/>
              </a:rPr>
              <a:t>Writing</a:t>
            </a:r>
            <a:endParaRPr lang="en-US" dirty="0"/>
          </a:p>
        </p:txBody>
      </p:sp>
      <p:sp>
        <p:nvSpPr>
          <p:cNvPr id="4" name="Text Placeholder 3"/>
          <p:cNvSpPr>
            <a:spLocks noGrp="1"/>
          </p:cNvSpPr>
          <p:nvPr>
            <p:ph type="body" sz="half" idx="2"/>
          </p:nvPr>
        </p:nvSpPr>
        <p:spPr>
          <a:xfrm>
            <a:off x="3647728" y="1196752"/>
            <a:ext cx="8136904" cy="4176464"/>
          </a:xfrm>
        </p:spPr>
        <p:txBody>
          <a:bodyPr>
            <a:normAutofit/>
          </a:bodyPr>
          <a:lstStyle/>
          <a:p>
            <a:r>
              <a:rPr lang="en-US" sz="1600" b="1" dirty="0" smtClean="0">
                <a:latin typeface="Twinkl" pitchFamily="2" charset="0"/>
              </a:rPr>
              <a:t>Good phonetical spelling</a:t>
            </a:r>
          </a:p>
          <a:p>
            <a:r>
              <a:rPr lang="en-US" sz="1600" dirty="0" smtClean="0">
                <a:latin typeface="Twinkl" pitchFamily="2" charset="0"/>
              </a:rPr>
              <a:t>Children are not expected to spell 100% accurately but have plausible phonetic attempts.</a:t>
            </a:r>
          </a:p>
          <a:p>
            <a:r>
              <a:rPr lang="en-US" sz="1600" b="1" dirty="0" smtClean="0">
                <a:latin typeface="Twinkl" pitchFamily="2" charset="0"/>
              </a:rPr>
              <a:t>Accurate spelling of common exception words</a:t>
            </a:r>
          </a:p>
          <a:p>
            <a:r>
              <a:rPr lang="en-US" sz="1600" dirty="0" smtClean="0">
                <a:latin typeface="Twinkl" pitchFamily="2" charset="0"/>
              </a:rPr>
              <a:t>Children’s practice of common exception words should be reflected in their writing.</a:t>
            </a:r>
          </a:p>
          <a:p>
            <a:r>
              <a:rPr lang="en-US" sz="1600" b="1" dirty="0" smtClean="0">
                <a:latin typeface="Twinkl" pitchFamily="2" charset="0"/>
              </a:rPr>
              <a:t>Interesting vocabulary</a:t>
            </a:r>
          </a:p>
          <a:p>
            <a:r>
              <a:rPr lang="en-US" sz="1600" dirty="0" smtClean="0">
                <a:latin typeface="Twinkl" pitchFamily="2" charset="0"/>
              </a:rPr>
              <a:t>In Year 1, we try to work on vocabulary a lot by reading many books and discussing different words that we could use to mean the same thing.</a:t>
            </a:r>
          </a:p>
          <a:p>
            <a:r>
              <a:rPr lang="en-US" sz="1600" b="1" dirty="0" smtClean="0">
                <a:latin typeface="Twinkl" pitchFamily="2" charset="0"/>
              </a:rPr>
              <a:t>Writing for different occasions</a:t>
            </a:r>
          </a:p>
          <a:p>
            <a:r>
              <a:rPr lang="en-US" sz="1600" dirty="0" smtClean="0">
                <a:latin typeface="Twinkl" pitchFamily="2" charset="0"/>
              </a:rPr>
              <a:t>Children are not required to write for different occasions until Year 2 but in Year 1 we will introduce children to letters, fact files, recounts and poetry as well as stories. Through this we can add interest and reason to their writing, as well as considering more varied vocabulary.</a:t>
            </a:r>
            <a:endParaRPr lang="en-US" sz="1600" dirty="0">
              <a:latin typeface="Twinkl" pitchFamily="2" charset="0"/>
            </a:endParaRPr>
          </a:p>
        </p:txBody>
      </p:sp>
      <p:sp>
        <p:nvSpPr>
          <p:cNvPr id="7" name="Text Placeholder 3"/>
          <p:cNvSpPr txBox="1">
            <a:spLocks/>
          </p:cNvSpPr>
          <p:nvPr/>
        </p:nvSpPr>
        <p:spPr>
          <a:xfrm>
            <a:off x="479376" y="1268760"/>
            <a:ext cx="2926080" cy="4896544"/>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2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12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6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6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6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6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6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6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600"/>
              </a:spcBef>
              <a:buFont typeface="Arial" panose="020B0604020202020204" pitchFamily="34" charset="0"/>
              <a:buNone/>
              <a:defRPr sz="1000" kern="1200">
                <a:solidFill>
                  <a:schemeClr val="tx1"/>
                </a:solidFill>
                <a:latin typeface="+mn-lt"/>
                <a:ea typeface="+mn-ea"/>
                <a:cs typeface="+mn-cs"/>
              </a:defRPr>
            </a:lvl9pPr>
          </a:lstStyle>
          <a:p>
            <a:r>
              <a:rPr lang="en-US" sz="1600" b="1" dirty="0" smtClean="0">
                <a:latin typeface="Twinkl" pitchFamily="2" charset="0"/>
              </a:rPr>
              <a:t>Writing uses a lot of different skills</a:t>
            </a:r>
          </a:p>
          <a:p>
            <a:pPr marL="285750" indent="-285750">
              <a:buFont typeface="Arial" panose="020B0604020202020204" pitchFamily="34" charset="0"/>
              <a:buChar char="•"/>
            </a:pPr>
            <a:r>
              <a:rPr lang="en-US" sz="1600" dirty="0" smtClean="0">
                <a:latin typeface="Twinkl" pitchFamily="2" charset="0"/>
              </a:rPr>
              <a:t>Writing for independence</a:t>
            </a:r>
          </a:p>
          <a:p>
            <a:pPr marL="285750" indent="-285750">
              <a:buFont typeface="Arial" panose="020B0604020202020204" pitchFamily="34" charset="0"/>
              <a:buChar char="•"/>
            </a:pPr>
            <a:r>
              <a:rPr lang="en-US" sz="1600" dirty="0" smtClean="0">
                <a:latin typeface="Twinkl" pitchFamily="2" charset="0"/>
              </a:rPr>
              <a:t>Good phonetical spelling</a:t>
            </a:r>
          </a:p>
          <a:p>
            <a:pPr marL="285750" indent="-285750">
              <a:buFont typeface="Arial" panose="020B0604020202020204" pitchFamily="34" charset="0"/>
              <a:buChar char="•"/>
            </a:pPr>
            <a:r>
              <a:rPr lang="en-US" sz="1600" dirty="0" smtClean="0">
                <a:latin typeface="Twinkl" pitchFamily="2" charset="0"/>
              </a:rPr>
              <a:t>Accurate spelling of common exception words</a:t>
            </a:r>
          </a:p>
          <a:p>
            <a:pPr marL="285750" indent="-285750">
              <a:buFont typeface="Arial" panose="020B0604020202020204" pitchFamily="34" charset="0"/>
              <a:buChar char="•"/>
            </a:pPr>
            <a:r>
              <a:rPr lang="en-US" sz="1600" dirty="0" smtClean="0">
                <a:latin typeface="Twinkl" pitchFamily="2" charset="0"/>
              </a:rPr>
              <a:t>Use of interesting and varied vocabulary. </a:t>
            </a:r>
          </a:p>
          <a:p>
            <a:pPr marL="285750" indent="-285750">
              <a:buFont typeface="Arial" panose="020B0604020202020204" pitchFamily="34" charset="0"/>
              <a:buChar char="•"/>
            </a:pPr>
            <a:r>
              <a:rPr lang="en-US" sz="1600" dirty="0" smtClean="0">
                <a:latin typeface="Twinkl" pitchFamily="2" charset="0"/>
              </a:rPr>
              <a:t>Writing for different occasions</a:t>
            </a:r>
          </a:p>
          <a:p>
            <a:pPr marL="285750" indent="-285750">
              <a:buFont typeface="Arial" panose="020B0604020202020204" pitchFamily="34" charset="0"/>
              <a:buChar char="•"/>
            </a:pPr>
            <a:endParaRPr lang="en-US" sz="1600" dirty="0" smtClean="0">
              <a:latin typeface="Twinkl" pitchFamily="2" charset="0"/>
            </a:endParaRPr>
          </a:p>
          <a:p>
            <a:endParaRPr lang="en-US" sz="1600" b="1" dirty="0" smtClean="0">
              <a:latin typeface="Twinkl" pitchFamily="2" charset="0"/>
            </a:endParaRPr>
          </a:p>
        </p:txBody>
      </p:sp>
    </p:spTree>
    <p:extLst>
      <p:ext uri="{BB962C8B-B14F-4D97-AF65-F5344CB8AC3E}">
        <p14:creationId xmlns:p14="http://schemas.microsoft.com/office/powerpoint/2010/main" val="2802392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7408" y="404664"/>
            <a:ext cx="9829800" cy="611088"/>
          </a:xfrm>
        </p:spPr>
        <p:txBody>
          <a:bodyPr/>
          <a:lstStyle/>
          <a:p>
            <a:r>
              <a:rPr lang="en-GB" dirty="0" smtClean="0"/>
              <a:t>What do we do to support writing in school?</a:t>
            </a:r>
            <a:endParaRPr lang="en-GB" dirty="0"/>
          </a:p>
        </p:txBody>
      </p:sp>
      <p:sp>
        <p:nvSpPr>
          <p:cNvPr id="3" name="Content Placeholder 2"/>
          <p:cNvSpPr>
            <a:spLocks noGrp="1"/>
          </p:cNvSpPr>
          <p:nvPr>
            <p:ph idx="1"/>
          </p:nvPr>
        </p:nvSpPr>
        <p:spPr>
          <a:xfrm>
            <a:off x="5519936" y="1772816"/>
            <a:ext cx="5943600" cy="3476625"/>
          </a:xfrm>
        </p:spPr>
        <p:txBody>
          <a:bodyPr/>
          <a:lstStyle/>
          <a:p>
            <a:r>
              <a:rPr lang="en-GB" dirty="0" smtClean="0"/>
              <a:t>Daily phonics lessons – including writing sentences 2 x week</a:t>
            </a:r>
          </a:p>
          <a:p>
            <a:r>
              <a:rPr lang="en-GB" dirty="0" smtClean="0"/>
              <a:t>Phonic interventions as needed</a:t>
            </a:r>
          </a:p>
          <a:p>
            <a:r>
              <a:rPr lang="en-GB" dirty="0" smtClean="0"/>
              <a:t>By term 2, daily writing lessons</a:t>
            </a:r>
          </a:p>
          <a:p>
            <a:r>
              <a:rPr lang="en-GB" dirty="0" smtClean="0"/>
              <a:t>Independent writing opportunities i.e. letters to Banjo</a:t>
            </a:r>
          </a:p>
          <a:p>
            <a:r>
              <a:rPr lang="en-GB" dirty="0" smtClean="0"/>
              <a:t>Interventions to build hand muscles</a:t>
            </a:r>
          </a:p>
          <a:p>
            <a:r>
              <a:rPr lang="en-GB" dirty="0" smtClean="0"/>
              <a:t>Writing across subjects</a:t>
            </a:r>
            <a:endParaRPr lang="en-GB" dirty="0"/>
          </a:p>
        </p:txBody>
      </p:sp>
      <p:pic>
        <p:nvPicPr>
          <p:cNvPr id="4" name="Picture 3"/>
          <p:cNvPicPr>
            <a:picLocks noChangeAspect="1"/>
          </p:cNvPicPr>
          <p:nvPr/>
        </p:nvPicPr>
        <p:blipFill>
          <a:blip r:embed="rId2"/>
          <a:stretch>
            <a:fillRect/>
          </a:stretch>
        </p:blipFill>
        <p:spPr>
          <a:xfrm>
            <a:off x="2207568" y="1783227"/>
            <a:ext cx="2376264" cy="3473001"/>
          </a:xfrm>
          <a:prstGeom prst="rect">
            <a:avLst/>
          </a:prstGeom>
        </p:spPr>
      </p:pic>
    </p:spTree>
    <p:extLst>
      <p:ext uri="{BB962C8B-B14F-4D97-AF65-F5344CB8AC3E}">
        <p14:creationId xmlns:p14="http://schemas.microsoft.com/office/powerpoint/2010/main" val="2948971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6022" y="548680"/>
            <a:ext cx="9829800" cy="611088"/>
          </a:xfrm>
        </p:spPr>
        <p:txBody>
          <a:bodyPr/>
          <a:lstStyle/>
          <a:p>
            <a:r>
              <a:rPr lang="en-GB" dirty="0" smtClean="0"/>
              <a:t>How can you support your child in writing?</a:t>
            </a:r>
            <a:endParaRPr lang="en-GB" dirty="0"/>
          </a:p>
        </p:txBody>
      </p:sp>
      <p:pic>
        <p:nvPicPr>
          <p:cNvPr id="6" name="Picture Placeholder 5"/>
          <p:cNvPicPr>
            <a:picLocks noGrp="1" noChangeAspect="1"/>
          </p:cNvPicPr>
          <p:nvPr>
            <p:ph type="pic" idx="1"/>
          </p:nvPr>
        </p:nvPicPr>
        <p:blipFill>
          <a:blip r:embed="rId2">
            <a:extLst>
              <a:ext uri="{28A0092B-C50C-407E-A947-70E740481C1C}">
                <a14:useLocalDpi xmlns:a14="http://schemas.microsoft.com/office/drawing/2010/main" val="0"/>
              </a:ext>
            </a:extLst>
          </a:blip>
          <a:srcRect l="5797" r="5797"/>
          <a:stretch>
            <a:fillRect/>
          </a:stretch>
        </p:blipFill>
        <p:spPr/>
      </p:pic>
      <p:sp>
        <p:nvSpPr>
          <p:cNvPr id="4" name="Text Placeholder 3"/>
          <p:cNvSpPr>
            <a:spLocks noGrp="1"/>
          </p:cNvSpPr>
          <p:nvPr>
            <p:ph type="body" sz="half" idx="2"/>
          </p:nvPr>
        </p:nvSpPr>
        <p:spPr>
          <a:xfrm>
            <a:off x="7248128" y="2420888"/>
            <a:ext cx="3657600" cy="2194560"/>
          </a:xfrm>
        </p:spPr>
        <p:txBody>
          <a:bodyPr/>
          <a:lstStyle/>
          <a:p>
            <a:pPr marL="285750" indent="-285750">
              <a:buFont typeface="Arial" panose="020B0604020202020204" pitchFamily="34" charset="0"/>
              <a:buChar char="•"/>
            </a:pPr>
            <a:r>
              <a:rPr lang="en-GB" dirty="0" smtClean="0"/>
              <a:t>Build hand muscles – playdough, Lego, pegs</a:t>
            </a:r>
          </a:p>
          <a:p>
            <a:pPr marL="285750" indent="-285750">
              <a:buFont typeface="Arial" panose="020B0604020202020204" pitchFamily="34" charset="0"/>
              <a:buChar char="•"/>
            </a:pPr>
            <a:r>
              <a:rPr lang="en-GB" dirty="0" smtClean="0"/>
              <a:t>Give reasons for writing – cards, shopping list</a:t>
            </a:r>
          </a:p>
          <a:p>
            <a:pPr marL="285750" indent="-285750">
              <a:buFont typeface="Arial" panose="020B0604020202020204" pitchFamily="34" charset="0"/>
              <a:buChar char="•"/>
            </a:pPr>
            <a:r>
              <a:rPr lang="en-GB" dirty="0" smtClean="0"/>
              <a:t>Reinforce letter formation</a:t>
            </a:r>
            <a:endParaRPr lang="en-GB" dirty="0"/>
          </a:p>
        </p:txBody>
      </p:sp>
    </p:spTree>
    <p:extLst>
      <p:ext uri="{BB962C8B-B14F-4D97-AF65-F5344CB8AC3E}">
        <p14:creationId xmlns:p14="http://schemas.microsoft.com/office/powerpoint/2010/main" val="2896726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875" y="-99392"/>
            <a:ext cx="9829800" cy="1082674"/>
          </a:xfrm>
        </p:spPr>
        <p:txBody>
          <a:bodyPr/>
          <a:lstStyle/>
          <a:p>
            <a:r>
              <a:rPr lang="en-US" dirty="0">
                <a:latin typeface="Twinkl" pitchFamily="2" charset="0"/>
              </a:rPr>
              <a:t>Early </a:t>
            </a:r>
            <a:r>
              <a:rPr lang="en-US" dirty="0" err="1" smtClean="0">
                <a:latin typeface="Twinkl" pitchFamily="2" charset="0"/>
              </a:rPr>
              <a:t>Maths</a:t>
            </a:r>
            <a:endParaRPr lang="en-US" dirty="0"/>
          </a:p>
        </p:txBody>
      </p:sp>
      <p:sp>
        <p:nvSpPr>
          <p:cNvPr id="3" name="Content Placeholder 2"/>
          <p:cNvSpPr>
            <a:spLocks noGrp="1"/>
          </p:cNvSpPr>
          <p:nvPr>
            <p:ph idx="1"/>
          </p:nvPr>
        </p:nvSpPr>
        <p:spPr>
          <a:xfrm>
            <a:off x="2567608" y="1196752"/>
            <a:ext cx="9145016" cy="5256584"/>
          </a:xfrm>
        </p:spPr>
        <p:txBody>
          <a:bodyPr/>
          <a:lstStyle/>
          <a:p>
            <a:pPr marL="0" indent="0">
              <a:buNone/>
            </a:pPr>
            <a:r>
              <a:rPr lang="en-US" dirty="0" smtClean="0">
                <a:latin typeface="Twinkl" pitchFamily="2" charset="0"/>
              </a:rPr>
              <a:t>This is a skill that children develop to recognise numbers</a:t>
            </a:r>
            <a:r>
              <a:rPr lang="en-US" b="1" dirty="0" smtClean="0">
                <a:latin typeface="Twinkl" pitchFamily="2" charset="0"/>
              </a:rPr>
              <a:t> </a:t>
            </a:r>
            <a:r>
              <a:rPr lang="en-US" b="1" u="sng" dirty="0" smtClean="0">
                <a:latin typeface="Twinkl" pitchFamily="2" charset="0"/>
              </a:rPr>
              <a:t>without</a:t>
            </a:r>
            <a:r>
              <a:rPr lang="en-US" dirty="0" smtClean="0">
                <a:latin typeface="Twinkl" pitchFamily="2" charset="0"/>
              </a:rPr>
              <a:t> counting. </a:t>
            </a:r>
          </a:p>
          <a:p>
            <a:pPr marL="0" indent="0">
              <a:buNone/>
            </a:pPr>
            <a:endParaRPr lang="en-US" dirty="0">
              <a:latin typeface="Twinkl" pitchFamily="2" charset="0"/>
            </a:endParaRPr>
          </a:p>
          <a:p>
            <a:pPr marL="0" indent="0">
              <a:buNone/>
            </a:pPr>
            <a:endParaRPr lang="en-US" dirty="0" smtClean="0">
              <a:latin typeface="Twinkl" pitchFamily="2" charset="0"/>
            </a:endParaRPr>
          </a:p>
          <a:p>
            <a:pPr marL="0" indent="0">
              <a:buNone/>
            </a:pPr>
            <a:endParaRPr lang="en-US" dirty="0" smtClean="0">
              <a:latin typeface="Twinkl" pitchFamily="2" charset="0"/>
            </a:endParaRPr>
          </a:p>
          <a:p>
            <a:pPr marL="0" indent="0">
              <a:buNone/>
            </a:pPr>
            <a:r>
              <a:rPr lang="en-US" dirty="0" smtClean="0">
                <a:latin typeface="Twinkl" pitchFamily="2" charset="0"/>
              </a:rPr>
              <a:t>This is a skill where children can use their </a:t>
            </a:r>
            <a:r>
              <a:rPr lang="en-US" dirty="0" err="1" smtClean="0">
                <a:latin typeface="Twinkl" pitchFamily="2" charset="0"/>
              </a:rPr>
              <a:t>subitising</a:t>
            </a:r>
            <a:r>
              <a:rPr lang="en-US" dirty="0" smtClean="0">
                <a:latin typeface="Twinkl" pitchFamily="2" charset="0"/>
              </a:rPr>
              <a:t> and number experience to begin to remember number facts by heart</a:t>
            </a:r>
          </a:p>
          <a:p>
            <a:pPr marL="0" indent="0">
              <a:buNone/>
            </a:pPr>
            <a:endParaRPr lang="en-US" dirty="0">
              <a:latin typeface="Twinkl" pitchFamily="2" charset="0"/>
            </a:endParaRPr>
          </a:p>
        </p:txBody>
      </p:sp>
      <p:sp>
        <p:nvSpPr>
          <p:cNvPr id="4" name="Text Placeholder 3"/>
          <p:cNvSpPr>
            <a:spLocks noGrp="1"/>
          </p:cNvSpPr>
          <p:nvPr>
            <p:ph type="body" sz="half" idx="2"/>
          </p:nvPr>
        </p:nvSpPr>
        <p:spPr>
          <a:xfrm>
            <a:off x="856965" y="1196752"/>
            <a:ext cx="1998675" cy="5040560"/>
          </a:xfrm>
        </p:spPr>
        <p:txBody>
          <a:bodyPr/>
          <a:lstStyle/>
          <a:p>
            <a:r>
              <a:rPr lang="en-US" sz="2000" b="1" u="sng" dirty="0" smtClean="0">
                <a:latin typeface="Twinkl" pitchFamily="2" charset="0"/>
              </a:rPr>
              <a:t>Subitising</a:t>
            </a:r>
          </a:p>
          <a:p>
            <a:endParaRPr lang="en-US" sz="2000" b="1" u="sng" dirty="0">
              <a:latin typeface="Twinkl" pitchFamily="2" charset="0"/>
            </a:endParaRPr>
          </a:p>
          <a:p>
            <a:endParaRPr lang="en-US" sz="2000" b="1" u="sng" dirty="0" smtClean="0">
              <a:latin typeface="Twinkl" pitchFamily="2" charset="0"/>
            </a:endParaRPr>
          </a:p>
          <a:p>
            <a:endParaRPr lang="en-US" sz="2000" b="1" u="sng" dirty="0">
              <a:latin typeface="Twinkl" pitchFamily="2" charset="0"/>
            </a:endParaRPr>
          </a:p>
          <a:p>
            <a:endParaRPr lang="en-US" sz="2000" b="1" u="sng" dirty="0" smtClean="0">
              <a:latin typeface="Twinkl" pitchFamily="2" charset="0"/>
            </a:endParaRPr>
          </a:p>
          <a:p>
            <a:r>
              <a:rPr lang="en-US" sz="2000" b="1" u="sng" dirty="0" smtClean="0">
                <a:latin typeface="Twinkl" pitchFamily="2" charset="0"/>
              </a:rPr>
              <a:t>By Heart</a:t>
            </a:r>
          </a:p>
          <a:p>
            <a:endParaRPr lang="en-US" sz="2000" b="1" u="sng" dirty="0">
              <a:latin typeface="Twinkl" pitchFamily="2" charset="0"/>
            </a:endParaRPr>
          </a:p>
          <a:p>
            <a:endParaRPr lang="en-US" sz="2000" b="1" u="sng" dirty="0" smtClean="0">
              <a:latin typeface="Twinkl" pitchFamily="2" charset="0"/>
            </a:endParaRPr>
          </a:p>
          <a:p>
            <a:endParaRPr lang="en-US" sz="2000" b="1" u="sng" dirty="0">
              <a:latin typeface="Twinkl" pitchFamily="2" charset="0"/>
            </a:endParaRPr>
          </a:p>
          <a:p>
            <a:r>
              <a:rPr lang="en-US" sz="1600" b="1" dirty="0" smtClean="0">
                <a:latin typeface="Twinkl" pitchFamily="2" charset="0"/>
              </a:rPr>
              <a:t>           </a:t>
            </a:r>
            <a:endParaRPr lang="en-US" sz="1600" b="1" dirty="0">
              <a:latin typeface="Twinkl" pitchFamily="2" charset="0"/>
            </a:endParaRPr>
          </a:p>
        </p:txBody>
      </p:sp>
      <p:pic>
        <p:nvPicPr>
          <p:cNvPr id="3074" name="Picture 2" descr="Subitising Slides | Set 1 (Dice Patterns 1 - 6) - YouTube"/>
          <p:cNvPicPr>
            <a:picLocks noChangeAspect="1" noChangeArrowheads="1"/>
          </p:cNvPicPr>
          <p:nvPr/>
        </p:nvPicPr>
        <p:blipFill rotWithShape="1">
          <a:blip r:embed="rId2">
            <a:extLst>
              <a:ext uri="{28A0092B-C50C-407E-A947-70E740481C1C}">
                <a14:useLocalDpi xmlns:a14="http://schemas.microsoft.com/office/drawing/2010/main" val="0"/>
              </a:ext>
            </a:extLst>
          </a:blip>
          <a:srcRect r="17425" b="67113"/>
          <a:stretch/>
        </p:blipFill>
        <p:spPr bwMode="auto">
          <a:xfrm>
            <a:off x="4579073" y="2150441"/>
            <a:ext cx="3960440" cy="88723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Placeholder 5"/>
          <p:cNvPicPr>
            <a:picLocks noChangeAspect="1"/>
          </p:cNvPicPr>
          <p:nvPr/>
        </p:nvPicPr>
        <p:blipFill rotWithShape="1">
          <a:blip r:embed="rId3">
            <a:extLst>
              <a:ext uri="{28A0092B-C50C-407E-A947-70E740481C1C}">
                <a14:useLocalDpi xmlns:a14="http://schemas.microsoft.com/office/drawing/2010/main" val="0"/>
              </a:ext>
            </a:extLst>
          </a:blip>
          <a:srcRect l="272" t="30857" r="61547" b="27471"/>
          <a:stretch/>
        </p:blipFill>
        <p:spPr>
          <a:xfrm>
            <a:off x="8974513" y="1813544"/>
            <a:ext cx="1993634" cy="1224136"/>
          </a:xfrm>
          <a:prstGeom prst="rect">
            <a:avLst/>
          </a:prstGeom>
        </p:spPr>
      </p:pic>
      <p:pic>
        <p:nvPicPr>
          <p:cNvPr id="3076" name="Picture 4" descr="Subitising Activities for Kids | The Importance of Teaching Subitising"/>
          <p:cNvPicPr>
            <a:picLocks noChangeAspect="1" noChangeArrowheads="1"/>
          </p:cNvPicPr>
          <p:nvPr/>
        </p:nvPicPr>
        <p:blipFill rotWithShape="1">
          <a:blip r:embed="rId4">
            <a:extLst>
              <a:ext uri="{28A0092B-C50C-407E-A947-70E740481C1C}">
                <a14:useLocalDpi xmlns:a14="http://schemas.microsoft.com/office/drawing/2010/main" val="0"/>
              </a:ext>
            </a:extLst>
          </a:blip>
          <a:srcRect l="5353" t="4922" r="5188" b="5619"/>
          <a:stretch/>
        </p:blipFill>
        <p:spPr bwMode="auto">
          <a:xfrm flipV="1">
            <a:off x="5215717" y="3953297"/>
            <a:ext cx="1044116" cy="104411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Rekenrek/Abacus"/>
          <p:cNvPicPr>
            <a:picLocks noChangeAspect="1" noChangeArrowheads="1"/>
          </p:cNvPicPr>
          <p:nvPr/>
        </p:nvPicPr>
        <p:blipFill rotWithShape="1">
          <a:blip r:embed="rId5">
            <a:extLst>
              <a:ext uri="{28A0092B-C50C-407E-A947-70E740481C1C}">
                <a14:useLocalDpi xmlns:a14="http://schemas.microsoft.com/office/drawing/2010/main" val="0"/>
              </a:ext>
            </a:extLst>
          </a:blip>
          <a:srcRect t="33919" b="18234"/>
          <a:stretch/>
        </p:blipFill>
        <p:spPr bwMode="auto">
          <a:xfrm>
            <a:off x="6559293" y="3917293"/>
            <a:ext cx="3095625" cy="1080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3688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360" y="-16056"/>
            <a:ext cx="9829800" cy="1082674"/>
          </a:xfrm>
        </p:spPr>
        <p:txBody>
          <a:bodyPr/>
          <a:lstStyle/>
          <a:p>
            <a:r>
              <a:rPr lang="en-US" dirty="0" err="1" smtClean="0">
                <a:latin typeface="Twinkl" pitchFamily="2" charset="0"/>
              </a:rPr>
              <a:t>Maths</a:t>
            </a:r>
            <a:endParaRPr lang="en-GB" dirty="0"/>
          </a:p>
        </p:txBody>
      </p:sp>
      <p:sp>
        <p:nvSpPr>
          <p:cNvPr id="4" name="Text Placeholder 2"/>
          <p:cNvSpPr txBox="1">
            <a:spLocks/>
          </p:cNvSpPr>
          <p:nvPr/>
        </p:nvSpPr>
        <p:spPr>
          <a:xfrm>
            <a:off x="2351584" y="525281"/>
            <a:ext cx="4248472" cy="1872208"/>
          </a:xfrm>
          <a:prstGeom prst="rect">
            <a:avLst/>
          </a:prstGeom>
          <a:ln w="19050">
            <a:solidFill>
              <a:srgbClr val="00B050"/>
            </a:solidFill>
          </a:ln>
        </p:spPr>
        <p:txBody>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r>
              <a:rPr lang="en-US" sz="1800" b="1" dirty="0" smtClean="0">
                <a:solidFill>
                  <a:srgbClr val="FF0000"/>
                </a:solidFill>
                <a:latin typeface="Twinkl" pitchFamily="2" charset="0"/>
              </a:rPr>
              <a:t>Autumn term </a:t>
            </a:r>
            <a:r>
              <a:rPr lang="en-US" sz="1800" b="1" dirty="0" smtClean="0">
                <a:latin typeface="Twinkl" pitchFamily="2" charset="0"/>
              </a:rPr>
              <a:t>we will be looking at:</a:t>
            </a:r>
          </a:p>
          <a:p>
            <a:r>
              <a:rPr lang="en-US" sz="1800" dirty="0" smtClean="0">
                <a:latin typeface="Twinkl" pitchFamily="2" charset="0"/>
              </a:rPr>
              <a:t>Place value within 10</a:t>
            </a:r>
          </a:p>
          <a:p>
            <a:r>
              <a:rPr lang="en-US" sz="1800" dirty="0" smtClean="0">
                <a:latin typeface="Twinkl" pitchFamily="2" charset="0"/>
              </a:rPr>
              <a:t>Addition and subtraction within 10</a:t>
            </a:r>
          </a:p>
          <a:p>
            <a:r>
              <a:rPr lang="en-US" sz="1800" dirty="0" smtClean="0">
                <a:latin typeface="Twinkl" pitchFamily="2" charset="0"/>
              </a:rPr>
              <a:t>Shape</a:t>
            </a:r>
          </a:p>
        </p:txBody>
      </p:sp>
      <p:sp>
        <p:nvSpPr>
          <p:cNvPr id="5" name="TextBox 4"/>
          <p:cNvSpPr txBox="1"/>
          <p:nvPr/>
        </p:nvSpPr>
        <p:spPr>
          <a:xfrm>
            <a:off x="7104112" y="404664"/>
            <a:ext cx="4270176" cy="2092881"/>
          </a:xfrm>
          <a:prstGeom prst="rect">
            <a:avLst/>
          </a:prstGeom>
          <a:noFill/>
          <a:ln w="12700">
            <a:solidFill>
              <a:srgbClr val="00B050"/>
            </a:solidFill>
          </a:ln>
        </p:spPr>
        <p:txBody>
          <a:bodyPr wrap="square" rtlCol="0">
            <a:spAutoFit/>
          </a:bodyPr>
          <a:lstStyle/>
          <a:p>
            <a:pPr>
              <a:spcBef>
                <a:spcPts val="1200"/>
              </a:spcBef>
            </a:pPr>
            <a:r>
              <a:rPr lang="en-GB" b="1" dirty="0" smtClean="0">
                <a:solidFill>
                  <a:srgbClr val="00B050"/>
                </a:solidFill>
              </a:rPr>
              <a:t>Spring term </a:t>
            </a:r>
            <a:r>
              <a:rPr lang="en-GB" b="1" dirty="0" smtClean="0"/>
              <a:t>we will be looking at :</a:t>
            </a:r>
          </a:p>
          <a:p>
            <a:pPr>
              <a:spcBef>
                <a:spcPts val="1200"/>
              </a:spcBef>
            </a:pPr>
            <a:r>
              <a:rPr lang="en-GB" dirty="0" smtClean="0"/>
              <a:t>Place value within 50</a:t>
            </a:r>
          </a:p>
          <a:p>
            <a:pPr>
              <a:spcBef>
                <a:spcPts val="1200"/>
              </a:spcBef>
            </a:pPr>
            <a:r>
              <a:rPr lang="en-GB" dirty="0" smtClean="0"/>
              <a:t>Addition and subtraction within 20</a:t>
            </a:r>
          </a:p>
          <a:p>
            <a:pPr>
              <a:spcBef>
                <a:spcPts val="1200"/>
              </a:spcBef>
            </a:pPr>
            <a:r>
              <a:rPr lang="en-GB" dirty="0" smtClean="0"/>
              <a:t>Measurement – length, height, volume </a:t>
            </a:r>
          </a:p>
          <a:p>
            <a:pPr>
              <a:spcBef>
                <a:spcPts val="1200"/>
              </a:spcBef>
            </a:pPr>
            <a:r>
              <a:rPr lang="en-GB" dirty="0" smtClean="0"/>
              <a:t>and weight</a:t>
            </a:r>
            <a:endParaRPr lang="en-GB" dirty="0"/>
          </a:p>
        </p:txBody>
      </p:sp>
      <p:sp>
        <p:nvSpPr>
          <p:cNvPr id="6" name="TextBox 5"/>
          <p:cNvSpPr txBox="1"/>
          <p:nvPr/>
        </p:nvSpPr>
        <p:spPr>
          <a:xfrm>
            <a:off x="4007768" y="2996952"/>
            <a:ext cx="4108817" cy="2954655"/>
          </a:xfrm>
          <a:prstGeom prst="rect">
            <a:avLst/>
          </a:prstGeom>
          <a:noFill/>
          <a:ln w="12700">
            <a:solidFill>
              <a:srgbClr val="00B050"/>
            </a:solidFill>
          </a:ln>
        </p:spPr>
        <p:txBody>
          <a:bodyPr wrap="none" rtlCol="0">
            <a:spAutoFit/>
          </a:bodyPr>
          <a:lstStyle/>
          <a:p>
            <a:pPr>
              <a:spcBef>
                <a:spcPts val="1200"/>
              </a:spcBef>
            </a:pPr>
            <a:r>
              <a:rPr lang="en-GB" b="1" dirty="0" smtClean="0">
                <a:solidFill>
                  <a:srgbClr val="FFC000"/>
                </a:solidFill>
              </a:rPr>
              <a:t>Summer term </a:t>
            </a:r>
            <a:r>
              <a:rPr lang="en-GB" b="1" dirty="0" smtClean="0"/>
              <a:t>we will be looking at :</a:t>
            </a:r>
          </a:p>
          <a:p>
            <a:pPr>
              <a:spcBef>
                <a:spcPts val="1200"/>
              </a:spcBef>
            </a:pPr>
            <a:r>
              <a:rPr lang="en-GB" dirty="0" smtClean="0"/>
              <a:t>Place value within 100</a:t>
            </a:r>
          </a:p>
          <a:p>
            <a:pPr>
              <a:spcBef>
                <a:spcPts val="1200"/>
              </a:spcBef>
            </a:pPr>
            <a:r>
              <a:rPr lang="en-GB" dirty="0" smtClean="0"/>
              <a:t>Multiplication and division</a:t>
            </a:r>
          </a:p>
          <a:p>
            <a:pPr>
              <a:spcBef>
                <a:spcPts val="1200"/>
              </a:spcBef>
            </a:pPr>
            <a:r>
              <a:rPr lang="en-GB" dirty="0" smtClean="0"/>
              <a:t>Fractions</a:t>
            </a:r>
          </a:p>
          <a:p>
            <a:pPr>
              <a:spcBef>
                <a:spcPts val="1200"/>
              </a:spcBef>
            </a:pPr>
            <a:r>
              <a:rPr lang="en-GB" dirty="0" smtClean="0"/>
              <a:t>Directions</a:t>
            </a:r>
          </a:p>
          <a:p>
            <a:pPr>
              <a:spcBef>
                <a:spcPts val="1200"/>
              </a:spcBef>
            </a:pPr>
            <a:r>
              <a:rPr lang="en-GB" dirty="0" smtClean="0"/>
              <a:t>Money</a:t>
            </a:r>
          </a:p>
          <a:p>
            <a:pPr>
              <a:spcBef>
                <a:spcPts val="1200"/>
              </a:spcBef>
            </a:pPr>
            <a:r>
              <a:rPr lang="en-GB" dirty="0" smtClean="0"/>
              <a:t>Time</a:t>
            </a:r>
            <a:endParaRPr lang="en-GB" dirty="0"/>
          </a:p>
        </p:txBody>
      </p:sp>
    </p:spTree>
    <p:extLst>
      <p:ext uri="{BB962C8B-B14F-4D97-AF65-F5344CB8AC3E}">
        <p14:creationId xmlns:p14="http://schemas.microsoft.com/office/powerpoint/2010/main" val="3862086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352" y="-99392"/>
            <a:ext cx="9829800" cy="1082674"/>
          </a:xfrm>
        </p:spPr>
        <p:txBody>
          <a:bodyPr/>
          <a:lstStyle/>
          <a:p>
            <a:r>
              <a:rPr lang="en-US" dirty="0" err="1">
                <a:latin typeface="Twinkl" pitchFamily="2" charset="0"/>
              </a:rPr>
              <a:t>Maths</a:t>
            </a:r>
            <a:endParaRPr lang="en-GB" dirty="0"/>
          </a:p>
        </p:txBody>
      </p:sp>
      <p:sp>
        <p:nvSpPr>
          <p:cNvPr id="3" name="Content Placeholder 2"/>
          <p:cNvSpPr>
            <a:spLocks noGrp="1"/>
          </p:cNvSpPr>
          <p:nvPr>
            <p:ph idx="1"/>
          </p:nvPr>
        </p:nvSpPr>
        <p:spPr>
          <a:xfrm>
            <a:off x="3143672" y="1268760"/>
            <a:ext cx="8352928" cy="3476625"/>
          </a:xfrm>
        </p:spPr>
        <p:txBody>
          <a:bodyPr/>
          <a:lstStyle/>
          <a:p>
            <a:pPr marL="0" indent="0">
              <a:buNone/>
            </a:pPr>
            <a:r>
              <a:rPr lang="en-GB" dirty="0"/>
              <a:t>Showing an understanding of number so that there is a solid understanding of calculations as they become more tricky. </a:t>
            </a:r>
          </a:p>
          <a:p>
            <a:pPr marL="0" indent="0">
              <a:buNone/>
            </a:pPr>
            <a:endParaRPr lang="en-GB" dirty="0" smtClean="0"/>
          </a:p>
          <a:p>
            <a:pPr marL="0" indent="0">
              <a:buNone/>
            </a:pPr>
            <a:endParaRPr lang="en-GB" dirty="0"/>
          </a:p>
          <a:p>
            <a:pPr marL="0" indent="0">
              <a:buNone/>
            </a:pPr>
            <a:r>
              <a:rPr lang="en-GB" dirty="0" smtClean="0"/>
              <a:t>Knowing the pairs of numbers that go together to make 10 can then be used with larger numbers.</a:t>
            </a:r>
          </a:p>
          <a:p>
            <a:pPr marL="0" indent="0">
              <a:buNone/>
            </a:pPr>
            <a:endParaRPr lang="en-GB" dirty="0"/>
          </a:p>
          <a:p>
            <a:pPr marL="0" indent="0">
              <a:buNone/>
            </a:pPr>
            <a:endParaRPr lang="en-GB" dirty="0" smtClean="0"/>
          </a:p>
        </p:txBody>
      </p:sp>
      <p:sp>
        <p:nvSpPr>
          <p:cNvPr id="4" name="Text Placeholder 3"/>
          <p:cNvSpPr>
            <a:spLocks noGrp="1"/>
          </p:cNvSpPr>
          <p:nvPr>
            <p:ph type="body" sz="half" idx="2"/>
          </p:nvPr>
        </p:nvSpPr>
        <p:spPr>
          <a:xfrm>
            <a:off x="289829" y="1268761"/>
            <a:ext cx="1989747" cy="3528392"/>
          </a:xfrm>
        </p:spPr>
        <p:txBody>
          <a:bodyPr/>
          <a:lstStyle/>
          <a:p>
            <a:r>
              <a:rPr lang="en-US" b="1" u="sng" dirty="0">
                <a:latin typeface="Twinkl" pitchFamily="2" charset="0"/>
              </a:rPr>
              <a:t>Tens and ones</a:t>
            </a:r>
          </a:p>
          <a:p>
            <a:endParaRPr lang="en-US" b="1" u="sng" dirty="0" smtClean="0">
              <a:latin typeface="Twinkl" pitchFamily="2" charset="0"/>
            </a:endParaRPr>
          </a:p>
          <a:p>
            <a:endParaRPr lang="en-US" b="1" u="sng" dirty="0">
              <a:latin typeface="Twinkl" pitchFamily="2" charset="0"/>
            </a:endParaRPr>
          </a:p>
          <a:p>
            <a:endParaRPr lang="en-US" b="1" u="sng" dirty="0" smtClean="0">
              <a:latin typeface="Twinkl" pitchFamily="2" charset="0"/>
            </a:endParaRPr>
          </a:p>
          <a:p>
            <a:endParaRPr lang="en-US" b="1" u="sng" dirty="0">
              <a:latin typeface="Twinkl" pitchFamily="2" charset="0"/>
            </a:endParaRPr>
          </a:p>
          <a:p>
            <a:r>
              <a:rPr lang="en-US" b="1" u="sng" dirty="0" smtClean="0">
                <a:latin typeface="Twinkl" pitchFamily="2" charset="0"/>
              </a:rPr>
              <a:t>Number bonds</a:t>
            </a:r>
            <a:endParaRPr lang="en-US" b="1" u="sng" dirty="0">
              <a:latin typeface="Twinkl" pitchFamily="2" charset="0"/>
            </a:endParaRPr>
          </a:p>
          <a:p>
            <a:endParaRPr lang="en-US" b="1" u="sng" dirty="0">
              <a:latin typeface="Twinkl" pitchFamily="2" charset="0"/>
            </a:endParaRPr>
          </a:p>
          <a:p>
            <a:endParaRPr lang="en-US" b="1" u="sng" dirty="0">
              <a:latin typeface="Twinkl" pitchFamily="2" charset="0"/>
            </a:endParaRPr>
          </a:p>
          <a:p>
            <a:endParaRPr lang="en-US" b="1" u="sng" dirty="0">
              <a:latin typeface="Twinkl" pitchFamily="2" charset="0"/>
            </a:endParaRPr>
          </a:p>
          <a:p>
            <a:endParaRPr lang="en-US" b="1" u="sng" dirty="0">
              <a:latin typeface="Twinkl" pitchFamily="2" charset="0"/>
            </a:endParaRPr>
          </a:p>
          <a:p>
            <a:endParaRPr lang="en-GB" dirty="0"/>
          </a:p>
        </p:txBody>
      </p:sp>
      <p:pic>
        <p:nvPicPr>
          <p:cNvPr id="6" name="Picture 5" descr="Number Bonds Explained for Parents"/>
          <p:cNvPicPr/>
          <p:nvPr/>
        </p:nvPicPr>
        <p:blipFill>
          <a:blip r:embed="rId2">
            <a:extLst>
              <a:ext uri="{28A0092B-C50C-407E-A947-70E740481C1C}">
                <a14:useLocalDpi xmlns:a14="http://schemas.microsoft.com/office/drawing/2010/main" val="0"/>
              </a:ext>
            </a:extLst>
          </a:blip>
          <a:srcRect/>
          <a:stretch>
            <a:fillRect/>
          </a:stretch>
        </p:blipFill>
        <p:spPr bwMode="auto">
          <a:xfrm>
            <a:off x="7824192" y="3501008"/>
            <a:ext cx="2494280" cy="1396365"/>
          </a:xfrm>
          <a:prstGeom prst="rect">
            <a:avLst/>
          </a:prstGeom>
          <a:noFill/>
          <a:ln>
            <a:noFill/>
          </a:ln>
        </p:spPr>
      </p:pic>
      <p:pic>
        <p:nvPicPr>
          <p:cNvPr id="7" name="Picture 6"/>
          <p:cNvPicPr/>
          <p:nvPr/>
        </p:nvPicPr>
        <p:blipFill rotWithShape="1">
          <a:blip r:embed="rId3"/>
          <a:srcRect l="24638" t="17703" r="55840" b="63241"/>
          <a:stretch/>
        </p:blipFill>
        <p:spPr bwMode="auto">
          <a:xfrm>
            <a:off x="5156493" y="1913341"/>
            <a:ext cx="2520280" cy="111961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36599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7408" y="404664"/>
            <a:ext cx="9829800" cy="611088"/>
          </a:xfrm>
        </p:spPr>
        <p:txBody>
          <a:bodyPr/>
          <a:lstStyle/>
          <a:p>
            <a:r>
              <a:rPr lang="en-GB" dirty="0" smtClean="0"/>
              <a:t>What do we do to support maths in school?</a:t>
            </a:r>
            <a:endParaRPr lang="en-GB" dirty="0"/>
          </a:p>
        </p:txBody>
      </p:sp>
      <p:sp>
        <p:nvSpPr>
          <p:cNvPr id="3" name="Content Placeholder 2"/>
          <p:cNvSpPr>
            <a:spLocks noGrp="1"/>
          </p:cNvSpPr>
          <p:nvPr>
            <p:ph idx="1"/>
          </p:nvPr>
        </p:nvSpPr>
        <p:spPr>
          <a:xfrm>
            <a:off x="5519936" y="1772816"/>
            <a:ext cx="5943600" cy="3476625"/>
          </a:xfrm>
        </p:spPr>
        <p:txBody>
          <a:bodyPr>
            <a:normAutofit/>
          </a:bodyPr>
          <a:lstStyle/>
          <a:p>
            <a:r>
              <a:rPr lang="en-GB" dirty="0" smtClean="0"/>
              <a:t>Daily maths lessons</a:t>
            </a:r>
          </a:p>
          <a:p>
            <a:r>
              <a:rPr lang="en-GB" dirty="0" smtClean="0"/>
              <a:t>Quick maths mastery lessons – deepen and embed understanding of number</a:t>
            </a:r>
          </a:p>
          <a:p>
            <a:r>
              <a:rPr lang="en-GB" dirty="0" smtClean="0"/>
              <a:t>Maths challenges and opportunities within the environment</a:t>
            </a:r>
          </a:p>
          <a:p>
            <a:r>
              <a:rPr lang="en-GB" dirty="0" smtClean="0"/>
              <a:t>Several GECKO maths competitions throughout the year.</a:t>
            </a:r>
          </a:p>
          <a:p>
            <a:r>
              <a:rPr lang="en-GB" dirty="0" smtClean="0"/>
              <a:t>Maths interventions as needed</a:t>
            </a:r>
          </a:p>
        </p:txBody>
      </p:sp>
      <p:pic>
        <p:nvPicPr>
          <p:cNvPr id="5" name="Picture 4"/>
          <p:cNvPicPr>
            <a:picLocks noChangeAspect="1"/>
          </p:cNvPicPr>
          <p:nvPr/>
        </p:nvPicPr>
        <p:blipFill>
          <a:blip r:embed="rId2"/>
          <a:stretch>
            <a:fillRect/>
          </a:stretch>
        </p:blipFill>
        <p:spPr>
          <a:xfrm>
            <a:off x="1055440" y="2276872"/>
            <a:ext cx="3847020" cy="1976992"/>
          </a:xfrm>
          <a:prstGeom prst="rect">
            <a:avLst/>
          </a:prstGeom>
        </p:spPr>
      </p:pic>
    </p:spTree>
    <p:extLst>
      <p:ext uri="{BB962C8B-B14F-4D97-AF65-F5344CB8AC3E}">
        <p14:creationId xmlns:p14="http://schemas.microsoft.com/office/powerpoint/2010/main" val="1713413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1424" y="476672"/>
            <a:ext cx="9829800" cy="611088"/>
          </a:xfrm>
        </p:spPr>
        <p:txBody>
          <a:bodyPr/>
          <a:lstStyle/>
          <a:p>
            <a:r>
              <a:rPr lang="en-GB" dirty="0" smtClean="0"/>
              <a:t>How can you support your child in maths?</a:t>
            </a:r>
            <a:endParaRPr lang="en-GB" dirty="0"/>
          </a:p>
        </p:txBody>
      </p:sp>
      <p:sp>
        <p:nvSpPr>
          <p:cNvPr id="3" name="Picture Placeholder 2"/>
          <p:cNvSpPr>
            <a:spLocks noGrp="1"/>
          </p:cNvSpPr>
          <p:nvPr>
            <p:ph type="pic" idx="1"/>
          </p:nvPr>
        </p:nvSpPr>
        <p:spPr/>
      </p:sp>
      <p:sp>
        <p:nvSpPr>
          <p:cNvPr id="4" name="Text Placeholder 3"/>
          <p:cNvSpPr>
            <a:spLocks noGrp="1"/>
          </p:cNvSpPr>
          <p:nvPr>
            <p:ph type="body" sz="half" idx="2"/>
          </p:nvPr>
        </p:nvSpPr>
        <p:spPr>
          <a:xfrm>
            <a:off x="7248128" y="2563251"/>
            <a:ext cx="3657600" cy="2194560"/>
          </a:xfrm>
        </p:spPr>
        <p:txBody>
          <a:bodyPr/>
          <a:lstStyle/>
          <a:p>
            <a:pPr marL="285750" indent="-285750">
              <a:buFont typeface="Arial" panose="020B0604020202020204" pitchFamily="34" charset="0"/>
              <a:buChar char="•"/>
            </a:pPr>
            <a:r>
              <a:rPr lang="en-GB" dirty="0" smtClean="0"/>
              <a:t>Teach Your Monster to Maths Skills for 5 </a:t>
            </a:r>
            <a:r>
              <a:rPr lang="en-GB" dirty="0" err="1" smtClean="0"/>
              <a:t>mins</a:t>
            </a:r>
            <a:r>
              <a:rPr lang="en-GB" dirty="0" smtClean="0"/>
              <a:t> 3 x week</a:t>
            </a:r>
          </a:p>
          <a:p>
            <a:pPr marL="285750" indent="-285750">
              <a:buFont typeface="Arial" panose="020B0604020202020204" pitchFamily="34" charset="0"/>
              <a:buChar char="•"/>
            </a:pPr>
            <a:r>
              <a:rPr lang="en-GB" dirty="0" smtClean="0"/>
              <a:t>Encourage use of coins</a:t>
            </a:r>
          </a:p>
          <a:p>
            <a:pPr marL="285750" indent="-285750">
              <a:buFont typeface="Arial" panose="020B0604020202020204" pitchFamily="34" charset="0"/>
              <a:buChar char="•"/>
            </a:pPr>
            <a:r>
              <a:rPr lang="en-GB" dirty="0" smtClean="0"/>
              <a:t>Make reference to the time on a analogue clock</a:t>
            </a:r>
            <a:endParaRPr lang="en-GB" dirty="0"/>
          </a:p>
        </p:txBody>
      </p:sp>
      <p:pic>
        <p:nvPicPr>
          <p:cNvPr id="5" name="Picture 4"/>
          <p:cNvPicPr>
            <a:picLocks noChangeAspect="1"/>
          </p:cNvPicPr>
          <p:nvPr/>
        </p:nvPicPr>
        <p:blipFill>
          <a:blip r:embed="rId2"/>
          <a:stretch>
            <a:fillRect/>
          </a:stretch>
        </p:blipFill>
        <p:spPr>
          <a:xfrm>
            <a:off x="1644905" y="1995299"/>
            <a:ext cx="3915321" cy="2695951"/>
          </a:xfrm>
          <a:prstGeom prst="rect">
            <a:avLst/>
          </a:prstGeom>
        </p:spPr>
      </p:pic>
    </p:spTree>
    <p:extLst>
      <p:ext uri="{BB962C8B-B14F-4D97-AF65-F5344CB8AC3E}">
        <p14:creationId xmlns:p14="http://schemas.microsoft.com/office/powerpoint/2010/main" val="1295368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1384" y="229071"/>
            <a:ext cx="2160240" cy="646331"/>
          </a:xfrm>
          <a:prstGeom prst="rect">
            <a:avLst/>
          </a:prstGeom>
          <a:noFill/>
        </p:spPr>
        <p:txBody>
          <a:bodyPr wrap="square" rtlCol="0">
            <a:spAutoFit/>
          </a:bodyPr>
          <a:lstStyle/>
          <a:p>
            <a:r>
              <a:rPr lang="en-US" sz="3600" dirty="0" smtClean="0">
                <a:latin typeface="Twinkl" pitchFamily="2" charset="0"/>
              </a:rPr>
              <a:t>Science</a:t>
            </a:r>
            <a:endParaRPr lang="en-GB" dirty="0"/>
          </a:p>
        </p:txBody>
      </p:sp>
      <p:sp>
        <p:nvSpPr>
          <p:cNvPr id="3" name="TextBox 2"/>
          <p:cNvSpPr txBox="1"/>
          <p:nvPr/>
        </p:nvSpPr>
        <p:spPr>
          <a:xfrm>
            <a:off x="119863" y="1730542"/>
            <a:ext cx="1120820" cy="369332"/>
          </a:xfrm>
          <a:prstGeom prst="rect">
            <a:avLst/>
          </a:prstGeom>
          <a:noFill/>
        </p:spPr>
        <p:txBody>
          <a:bodyPr wrap="none" rtlCol="0">
            <a:spAutoFit/>
          </a:bodyPr>
          <a:lstStyle/>
          <a:p>
            <a:r>
              <a:rPr lang="en-GB" dirty="0" smtClean="0"/>
              <a:t>Materials</a:t>
            </a:r>
            <a:endParaRPr lang="en-GB" dirty="0"/>
          </a:p>
        </p:txBody>
      </p:sp>
      <p:sp>
        <p:nvSpPr>
          <p:cNvPr id="4" name="TextBox 3"/>
          <p:cNvSpPr txBox="1"/>
          <p:nvPr/>
        </p:nvSpPr>
        <p:spPr>
          <a:xfrm>
            <a:off x="9634596" y="687179"/>
            <a:ext cx="1005403" cy="369332"/>
          </a:xfrm>
          <a:prstGeom prst="rect">
            <a:avLst/>
          </a:prstGeom>
          <a:noFill/>
        </p:spPr>
        <p:txBody>
          <a:bodyPr wrap="none" rtlCol="0">
            <a:spAutoFit/>
          </a:bodyPr>
          <a:lstStyle/>
          <a:p>
            <a:r>
              <a:rPr lang="en-GB" dirty="0" smtClean="0"/>
              <a:t>Animals</a:t>
            </a:r>
            <a:endParaRPr lang="en-GB" dirty="0"/>
          </a:p>
        </p:txBody>
      </p:sp>
      <p:sp>
        <p:nvSpPr>
          <p:cNvPr id="5" name="TextBox 4"/>
          <p:cNvSpPr txBox="1"/>
          <p:nvPr/>
        </p:nvSpPr>
        <p:spPr>
          <a:xfrm>
            <a:off x="2124378" y="4169416"/>
            <a:ext cx="825867" cy="369332"/>
          </a:xfrm>
          <a:prstGeom prst="rect">
            <a:avLst/>
          </a:prstGeom>
          <a:noFill/>
        </p:spPr>
        <p:txBody>
          <a:bodyPr wrap="none" rtlCol="0">
            <a:spAutoFit/>
          </a:bodyPr>
          <a:lstStyle/>
          <a:p>
            <a:r>
              <a:rPr lang="en-GB" dirty="0" smtClean="0"/>
              <a:t>Plants</a:t>
            </a:r>
            <a:endParaRPr lang="en-GB" dirty="0"/>
          </a:p>
        </p:txBody>
      </p:sp>
      <p:sp>
        <p:nvSpPr>
          <p:cNvPr id="6" name="TextBox 5"/>
          <p:cNvSpPr txBox="1"/>
          <p:nvPr/>
        </p:nvSpPr>
        <p:spPr>
          <a:xfrm>
            <a:off x="6560255" y="3806506"/>
            <a:ext cx="2082621" cy="369332"/>
          </a:xfrm>
          <a:prstGeom prst="rect">
            <a:avLst/>
          </a:prstGeom>
          <a:noFill/>
        </p:spPr>
        <p:txBody>
          <a:bodyPr wrap="none" rtlCol="0">
            <a:spAutoFit/>
          </a:bodyPr>
          <a:lstStyle/>
          <a:p>
            <a:r>
              <a:rPr lang="en-GB" dirty="0" smtClean="0"/>
              <a:t>Seasonal changes</a:t>
            </a:r>
            <a:endParaRPr lang="en-GB" dirty="0"/>
          </a:p>
        </p:txBody>
      </p:sp>
      <p:pic>
        <p:nvPicPr>
          <p:cNvPr id="7" name="Picture 6" descr="Primary Resources - KS2, KS1, Early Years (EYFS) KS3, KS4, Twinkl"/>
          <p:cNvPicPr/>
          <p:nvPr/>
        </p:nvPicPr>
        <p:blipFill>
          <a:blip r:embed="rId2">
            <a:extLst>
              <a:ext uri="{28A0092B-C50C-407E-A947-70E740481C1C}">
                <a14:useLocalDpi xmlns:a14="http://schemas.microsoft.com/office/drawing/2010/main" val="0"/>
              </a:ext>
            </a:extLst>
          </a:blip>
          <a:srcRect/>
          <a:stretch>
            <a:fillRect/>
          </a:stretch>
        </p:blipFill>
        <p:spPr bwMode="auto">
          <a:xfrm>
            <a:off x="1415480" y="1195011"/>
            <a:ext cx="2376264" cy="2328074"/>
          </a:xfrm>
          <a:prstGeom prst="rect">
            <a:avLst/>
          </a:prstGeom>
          <a:noFill/>
          <a:ln>
            <a:noFill/>
          </a:ln>
        </p:spPr>
      </p:pic>
      <p:pic>
        <p:nvPicPr>
          <p:cNvPr id="8" name="Picture 7" descr="Year 1 Science - 6 animal groups power point presentation | Teaching  Resources"/>
          <p:cNvPicPr/>
          <p:nvPr/>
        </p:nvPicPr>
        <p:blipFill>
          <a:blip r:embed="rId3">
            <a:extLst>
              <a:ext uri="{28A0092B-C50C-407E-A947-70E740481C1C}">
                <a14:useLocalDpi xmlns:a14="http://schemas.microsoft.com/office/drawing/2010/main" val="0"/>
              </a:ext>
            </a:extLst>
          </a:blip>
          <a:srcRect/>
          <a:stretch>
            <a:fillRect/>
          </a:stretch>
        </p:blipFill>
        <p:spPr bwMode="auto">
          <a:xfrm>
            <a:off x="8400256" y="1215466"/>
            <a:ext cx="3474085" cy="1952625"/>
          </a:xfrm>
          <a:prstGeom prst="rect">
            <a:avLst/>
          </a:prstGeom>
          <a:noFill/>
          <a:ln>
            <a:noFill/>
          </a:ln>
        </p:spPr>
      </p:pic>
      <p:pic>
        <p:nvPicPr>
          <p:cNvPr id="9" name="Picture 8" descr="Label A Plant Science | Apple For The Teacher Ltd"/>
          <p:cNvPicPr/>
          <p:nvPr/>
        </p:nvPicPr>
        <p:blipFill>
          <a:blip r:embed="rId4">
            <a:extLst>
              <a:ext uri="{28A0092B-C50C-407E-A947-70E740481C1C}">
                <a14:useLocalDpi xmlns:a14="http://schemas.microsoft.com/office/drawing/2010/main" val="0"/>
              </a:ext>
            </a:extLst>
          </a:blip>
          <a:srcRect/>
          <a:stretch>
            <a:fillRect/>
          </a:stretch>
        </p:blipFill>
        <p:spPr bwMode="auto">
          <a:xfrm>
            <a:off x="3287688" y="3861048"/>
            <a:ext cx="1481845" cy="2167724"/>
          </a:xfrm>
          <a:prstGeom prst="rect">
            <a:avLst/>
          </a:prstGeom>
          <a:noFill/>
          <a:ln>
            <a:noFill/>
          </a:ln>
        </p:spPr>
      </p:pic>
      <p:pic>
        <p:nvPicPr>
          <p:cNvPr id="10" name="Picture 9" descr="Four seasons"/>
          <p:cNvPicPr/>
          <p:nvPr/>
        </p:nvPicPr>
        <p:blipFill>
          <a:blip r:embed="rId5">
            <a:extLst>
              <a:ext uri="{28A0092B-C50C-407E-A947-70E740481C1C}">
                <a14:useLocalDpi xmlns:a14="http://schemas.microsoft.com/office/drawing/2010/main" val="0"/>
              </a:ext>
            </a:extLst>
          </a:blip>
          <a:srcRect/>
          <a:stretch>
            <a:fillRect/>
          </a:stretch>
        </p:blipFill>
        <p:spPr bwMode="auto">
          <a:xfrm>
            <a:off x="6270287" y="4365104"/>
            <a:ext cx="2662555" cy="1440815"/>
          </a:xfrm>
          <a:prstGeom prst="rect">
            <a:avLst/>
          </a:prstGeom>
          <a:noFill/>
          <a:ln>
            <a:noFill/>
          </a:ln>
        </p:spPr>
      </p:pic>
      <p:pic>
        <p:nvPicPr>
          <p:cNvPr id="3074" name="Picture 2" descr="Establishing a connection between luxury and the 5 sense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7617" y="1945970"/>
            <a:ext cx="3248025" cy="14097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5195900" y="1427782"/>
            <a:ext cx="1800200" cy="369332"/>
          </a:xfrm>
          <a:prstGeom prst="rect">
            <a:avLst/>
          </a:prstGeom>
          <a:noFill/>
        </p:spPr>
        <p:txBody>
          <a:bodyPr wrap="square" rtlCol="0">
            <a:spAutoFit/>
          </a:bodyPr>
          <a:lstStyle/>
          <a:p>
            <a:r>
              <a:rPr lang="en-GB" dirty="0" smtClean="0"/>
              <a:t>Human senses</a:t>
            </a:r>
            <a:endParaRPr lang="en-GB" dirty="0"/>
          </a:p>
        </p:txBody>
      </p:sp>
    </p:spTree>
    <p:extLst>
      <p:ext uri="{BB962C8B-B14F-4D97-AF65-F5344CB8AC3E}">
        <p14:creationId xmlns:p14="http://schemas.microsoft.com/office/powerpoint/2010/main" val="1370164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59496" y="332656"/>
            <a:ext cx="2188420" cy="584775"/>
          </a:xfrm>
          <a:prstGeom prst="rect">
            <a:avLst/>
          </a:prstGeom>
          <a:noFill/>
        </p:spPr>
        <p:txBody>
          <a:bodyPr wrap="none" rtlCol="0">
            <a:spAutoFit/>
          </a:bodyPr>
          <a:lstStyle/>
          <a:p>
            <a:r>
              <a:rPr lang="en-US" sz="3200" dirty="0" smtClean="0">
                <a:latin typeface="Twinkl" pitchFamily="2" charset="0"/>
              </a:rPr>
              <a:t>Geography</a:t>
            </a:r>
            <a:endParaRPr lang="en-GB" sz="3200" dirty="0"/>
          </a:p>
        </p:txBody>
      </p:sp>
      <p:pic>
        <p:nvPicPr>
          <p:cNvPr id="5" name="Picture 4" descr="Banjo Robinson"/>
          <p:cNvPicPr/>
          <p:nvPr/>
        </p:nvPicPr>
        <p:blipFill>
          <a:blip r:embed="rId2">
            <a:extLst>
              <a:ext uri="{28A0092B-C50C-407E-A947-70E740481C1C}">
                <a14:useLocalDpi xmlns:a14="http://schemas.microsoft.com/office/drawing/2010/main" val="0"/>
              </a:ext>
            </a:extLst>
          </a:blip>
          <a:srcRect/>
          <a:stretch>
            <a:fillRect/>
          </a:stretch>
        </p:blipFill>
        <p:spPr bwMode="auto">
          <a:xfrm>
            <a:off x="9552384" y="188640"/>
            <a:ext cx="2336800" cy="2332990"/>
          </a:xfrm>
          <a:prstGeom prst="rect">
            <a:avLst/>
          </a:prstGeom>
          <a:noFill/>
          <a:ln>
            <a:noFill/>
          </a:ln>
        </p:spPr>
      </p:pic>
      <p:pic>
        <p:nvPicPr>
          <p:cNvPr id="6" name="Picture 5" descr="Map of Sandy Bay – FREE Primary KS1 teaching resource - Scholastic"/>
          <p:cNvPicPr/>
          <p:nvPr/>
        </p:nvPicPr>
        <p:blipFill rotWithShape="1">
          <a:blip r:embed="rId3">
            <a:extLst>
              <a:ext uri="{28A0092B-C50C-407E-A947-70E740481C1C}">
                <a14:useLocalDpi xmlns:a14="http://schemas.microsoft.com/office/drawing/2010/main" val="0"/>
              </a:ext>
            </a:extLst>
          </a:blip>
          <a:srcRect l="15154" t="7547" r="18580" b="8912"/>
          <a:stretch/>
        </p:blipFill>
        <p:spPr bwMode="auto">
          <a:xfrm>
            <a:off x="407368" y="1412776"/>
            <a:ext cx="3528392" cy="2376264"/>
          </a:xfrm>
          <a:prstGeom prst="rect">
            <a:avLst/>
          </a:prstGeom>
          <a:noFill/>
          <a:ln>
            <a:noFill/>
          </a:ln>
          <a:extLst>
            <a:ext uri="{53640926-AAD7-44D8-BBD7-CCE9431645EC}">
              <a14:shadowObscured xmlns:a14="http://schemas.microsoft.com/office/drawing/2010/main"/>
            </a:ext>
          </a:extLst>
        </p:spPr>
      </p:pic>
      <p:pic>
        <p:nvPicPr>
          <p:cNvPr id="7" name="Picture 6" descr="United Kingdom country profile - BBC News"/>
          <p:cNvPicPr/>
          <p:nvPr/>
        </p:nvPicPr>
        <p:blipFill>
          <a:blip r:embed="rId4">
            <a:extLst>
              <a:ext uri="{28A0092B-C50C-407E-A947-70E740481C1C}">
                <a14:useLocalDpi xmlns:a14="http://schemas.microsoft.com/office/drawing/2010/main" val="0"/>
              </a:ext>
            </a:extLst>
          </a:blip>
          <a:srcRect/>
          <a:stretch>
            <a:fillRect/>
          </a:stretch>
        </p:blipFill>
        <p:spPr bwMode="auto">
          <a:xfrm>
            <a:off x="6168008" y="3252810"/>
            <a:ext cx="1894205" cy="1741170"/>
          </a:xfrm>
          <a:prstGeom prst="rect">
            <a:avLst/>
          </a:prstGeom>
          <a:noFill/>
          <a:ln>
            <a:noFill/>
          </a:ln>
        </p:spPr>
      </p:pic>
      <p:sp>
        <p:nvSpPr>
          <p:cNvPr id="4" name="TextBox 3"/>
          <p:cNvSpPr txBox="1"/>
          <p:nvPr/>
        </p:nvSpPr>
        <p:spPr>
          <a:xfrm>
            <a:off x="5591944" y="332656"/>
            <a:ext cx="3980577" cy="1754326"/>
          </a:xfrm>
          <a:prstGeom prst="rect">
            <a:avLst/>
          </a:prstGeom>
          <a:noFill/>
        </p:spPr>
        <p:txBody>
          <a:bodyPr wrap="none" rtlCol="0">
            <a:spAutoFit/>
          </a:bodyPr>
          <a:lstStyle/>
          <a:p>
            <a:r>
              <a:rPr lang="en-GB" dirty="0" smtClean="0"/>
              <a:t>Banjo Robinson is our cat </a:t>
            </a:r>
            <a:r>
              <a:rPr lang="en-GB" dirty="0" err="1" smtClean="0"/>
              <a:t>penpal</a:t>
            </a:r>
            <a:endParaRPr lang="en-GB" dirty="0" smtClean="0"/>
          </a:p>
          <a:p>
            <a:r>
              <a:rPr lang="en-GB" dirty="0"/>
              <a:t>w</a:t>
            </a:r>
            <a:r>
              <a:rPr lang="en-GB" dirty="0" smtClean="0"/>
              <a:t>ho will be writing to us from his </a:t>
            </a:r>
          </a:p>
          <a:p>
            <a:r>
              <a:rPr lang="en-GB" dirty="0"/>
              <a:t>a</a:t>
            </a:r>
            <a:r>
              <a:rPr lang="en-GB" dirty="0" smtClean="0"/>
              <a:t>round the world travels. He will tell</a:t>
            </a:r>
          </a:p>
          <a:p>
            <a:r>
              <a:rPr lang="en-GB" dirty="0"/>
              <a:t>u</a:t>
            </a:r>
            <a:r>
              <a:rPr lang="en-GB" dirty="0" smtClean="0"/>
              <a:t>s about landmarks he has seen, </a:t>
            </a:r>
          </a:p>
          <a:p>
            <a:r>
              <a:rPr lang="en-GB" dirty="0"/>
              <a:t>f</a:t>
            </a:r>
            <a:r>
              <a:rPr lang="en-GB" dirty="0" smtClean="0"/>
              <a:t>ood he has tasted and experiences </a:t>
            </a:r>
          </a:p>
          <a:p>
            <a:r>
              <a:rPr lang="en-GB" dirty="0"/>
              <a:t>h</a:t>
            </a:r>
            <a:r>
              <a:rPr lang="en-GB" dirty="0" smtClean="0"/>
              <a:t>e has had.</a:t>
            </a:r>
            <a:endParaRPr lang="en-GB" dirty="0"/>
          </a:p>
        </p:txBody>
      </p:sp>
      <p:sp>
        <p:nvSpPr>
          <p:cNvPr id="8" name="TextBox 7"/>
          <p:cNvSpPr txBox="1"/>
          <p:nvPr/>
        </p:nvSpPr>
        <p:spPr>
          <a:xfrm>
            <a:off x="1559496" y="3955703"/>
            <a:ext cx="3809697" cy="1477328"/>
          </a:xfrm>
          <a:prstGeom prst="rect">
            <a:avLst/>
          </a:prstGeom>
          <a:noFill/>
        </p:spPr>
        <p:txBody>
          <a:bodyPr wrap="none" rtlCol="0">
            <a:spAutoFit/>
          </a:bodyPr>
          <a:lstStyle/>
          <a:p>
            <a:r>
              <a:rPr lang="en-GB" dirty="0" smtClean="0"/>
              <a:t>We will be looking at maps, how to </a:t>
            </a:r>
          </a:p>
          <a:p>
            <a:r>
              <a:rPr lang="en-GB" dirty="0"/>
              <a:t>r</a:t>
            </a:r>
            <a:r>
              <a:rPr lang="en-GB" dirty="0" smtClean="0"/>
              <a:t>ead and draw them. The children </a:t>
            </a:r>
          </a:p>
          <a:p>
            <a:r>
              <a:rPr lang="en-GB" dirty="0"/>
              <a:t>w</a:t>
            </a:r>
            <a:r>
              <a:rPr lang="en-GB" dirty="0" smtClean="0"/>
              <a:t>ill learn about geographical </a:t>
            </a:r>
          </a:p>
          <a:p>
            <a:r>
              <a:rPr lang="en-GB" dirty="0"/>
              <a:t>l</a:t>
            </a:r>
            <a:r>
              <a:rPr lang="en-GB" dirty="0" smtClean="0"/>
              <a:t>andmarks such as harbours, cliffs,</a:t>
            </a:r>
          </a:p>
          <a:p>
            <a:r>
              <a:rPr lang="en-GB" dirty="0"/>
              <a:t>c</a:t>
            </a:r>
            <a:r>
              <a:rPr lang="en-GB" dirty="0" smtClean="0"/>
              <a:t>ities, towns, </a:t>
            </a:r>
            <a:r>
              <a:rPr lang="en-GB" dirty="0" err="1" smtClean="0"/>
              <a:t>etc</a:t>
            </a:r>
            <a:endParaRPr lang="en-GB" dirty="0"/>
          </a:p>
        </p:txBody>
      </p:sp>
      <p:sp>
        <p:nvSpPr>
          <p:cNvPr id="9" name="TextBox 8"/>
          <p:cNvSpPr txBox="1"/>
          <p:nvPr/>
        </p:nvSpPr>
        <p:spPr>
          <a:xfrm>
            <a:off x="8184232" y="3252810"/>
            <a:ext cx="3583032" cy="646331"/>
          </a:xfrm>
          <a:prstGeom prst="rect">
            <a:avLst/>
          </a:prstGeom>
          <a:noFill/>
        </p:spPr>
        <p:txBody>
          <a:bodyPr wrap="none" rtlCol="0">
            <a:spAutoFit/>
          </a:bodyPr>
          <a:lstStyle/>
          <a:p>
            <a:r>
              <a:rPr lang="en-GB" dirty="0" smtClean="0"/>
              <a:t>In Year 1, we learn the countries,</a:t>
            </a:r>
          </a:p>
          <a:p>
            <a:r>
              <a:rPr lang="en-GB" dirty="0"/>
              <a:t>c</a:t>
            </a:r>
            <a:r>
              <a:rPr lang="en-GB" dirty="0" smtClean="0"/>
              <a:t>apital cities and seas of the UK.</a:t>
            </a:r>
            <a:endParaRPr lang="en-GB" dirty="0"/>
          </a:p>
        </p:txBody>
      </p:sp>
    </p:spTree>
    <p:extLst>
      <p:ext uri="{BB962C8B-B14F-4D97-AF65-F5344CB8AC3E}">
        <p14:creationId xmlns:p14="http://schemas.microsoft.com/office/powerpoint/2010/main" val="2425936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59496" y="332656"/>
            <a:ext cx="2188420" cy="584775"/>
          </a:xfrm>
          <a:prstGeom prst="rect">
            <a:avLst/>
          </a:prstGeom>
          <a:noFill/>
        </p:spPr>
        <p:txBody>
          <a:bodyPr wrap="none" rtlCol="0">
            <a:spAutoFit/>
          </a:bodyPr>
          <a:lstStyle/>
          <a:p>
            <a:r>
              <a:rPr lang="en-US" sz="3200" dirty="0" smtClean="0">
                <a:latin typeface="Twinkl" pitchFamily="2" charset="0"/>
              </a:rPr>
              <a:t>Geography</a:t>
            </a:r>
            <a:endParaRPr lang="en-GB" sz="3200" dirty="0"/>
          </a:p>
        </p:txBody>
      </p:sp>
      <p:sp>
        <p:nvSpPr>
          <p:cNvPr id="4" name="TextBox 3"/>
          <p:cNvSpPr txBox="1"/>
          <p:nvPr/>
        </p:nvSpPr>
        <p:spPr>
          <a:xfrm>
            <a:off x="6960096" y="625043"/>
            <a:ext cx="3168496" cy="1200329"/>
          </a:xfrm>
          <a:prstGeom prst="rect">
            <a:avLst/>
          </a:prstGeom>
          <a:noFill/>
        </p:spPr>
        <p:txBody>
          <a:bodyPr wrap="none" rtlCol="0">
            <a:spAutoFit/>
          </a:bodyPr>
          <a:lstStyle/>
          <a:p>
            <a:r>
              <a:rPr lang="en-GB" dirty="0" smtClean="0"/>
              <a:t>The children will consider </a:t>
            </a:r>
          </a:p>
          <a:p>
            <a:r>
              <a:rPr lang="en-GB" dirty="0"/>
              <a:t>d</a:t>
            </a:r>
            <a:r>
              <a:rPr lang="en-GB" dirty="0" smtClean="0"/>
              <a:t>ifferent types of settlements</a:t>
            </a:r>
          </a:p>
          <a:p>
            <a:r>
              <a:rPr lang="en-GB" dirty="0"/>
              <a:t>a</a:t>
            </a:r>
            <a:r>
              <a:rPr lang="en-GB" dirty="0" smtClean="0"/>
              <a:t>nd how villages, towns and </a:t>
            </a:r>
          </a:p>
          <a:p>
            <a:r>
              <a:rPr lang="en-GB" dirty="0"/>
              <a:t>c</a:t>
            </a:r>
            <a:r>
              <a:rPr lang="en-GB" dirty="0" smtClean="0"/>
              <a:t>ities differ.</a:t>
            </a:r>
            <a:endParaRPr lang="en-GB" dirty="0"/>
          </a:p>
        </p:txBody>
      </p:sp>
      <p:sp>
        <p:nvSpPr>
          <p:cNvPr id="8" name="TextBox 7"/>
          <p:cNvSpPr txBox="1"/>
          <p:nvPr/>
        </p:nvSpPr>
        <p:spPr>
          <a:xfrm>
            <a:off x="1926744" y="3933056"/>
            <a:ext cx="3980577" cy="923330"/>
          </a:xfrm>
          <a:prstGeom prst="rect">
            <a:avLst/>
          </a:prstGeom>
          <a:noFill/>
        </p:spPr>
        <p:txBody>
          <a:bodyPr wrap="none" rtlCol="0">
            <a:spAutoFit/>
          </a:bodyPr>
          <a:lstStyle/>
          <a:p>
            <a:r>
              <a:rPr lang="en-GB" dirty="0" smtClean="0"/>
              <a:t>Children will learn the names of the 7</a:t>
            </a:r>
          </a:p>
          <a:p>
            <a:r>
              <a:rPr lang="en-GB" dirty="0" smtClean="0"/>
              <a:t>Continents and where they are</a:t>
            </a:r>
          </a:p>
          <a:p>
            <a:r>
              <a:rPr lang="en-GB" dirty="0" smtClean="0"/>
              <a:t>around the world.</a:t>
            </a:r>
            <a:endParaRPr lang="en-GB" dirty="0"/>
          </a:p>
        </p:txBody>
      </p:sp>
      <p:pic>
        <p:nvPicPr>
          <p:cNvPr id="1026" name="Picture 2" descr="Continent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3329" y="1412776"/>
            <a:ext cx="4309174" cy="212586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7104112" y="2060848"/>
            <a:ext cx="2880320" cy="2969586"/>
          </a:xfrm>
          <a:prstGeom prst="rect">
            <a:avLst/>
          </a:prstGeom>
        </p:spPr>
      </p:pic>
    </p:spTree>
    <p:extLst>
      <p:ext uri="{BB962C8B-B14F-4D97-AF65-F5344CB8AC3E}">
        <p14:creationId xmlns:p14="http://schemas.microsoft.com/office/powerpoint/2010/main" val="3717020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3352" y="188640"/>
            <a:ext cx="2448272" cy="4154984"/>
          </a:xfrm>
          <a:prstGeom prst="rect">
            <a:avLst/>
          </a:prstGeom>
          <a:noFill/>
        </p:spPr>
        <p:txBody>
          <a:bodyPr wrap="square" rtlCol="0">
            <a:spAutoFit/>
          </a:bodyPr>
          <a:lstStyle/>
          <a:p>
            <a:r>
              <a:rPr lang="en-GB" sz="3200" dirty="0" smtClean="0">
                <a:latin typeface="Twinkl" pitchFamily="2" charset="0"/>
              </a:rPr>
              <a:t>Further into the Curriculum</a:t>
            </a:r>
          </a:p>
          <a:p>
            <a:endParaRPr lang="en-GB" sz="2400" dirty="0">
              <a:latin typeface="Twinkl" pitchFamily="2" charset="0"/>
            </a:endParaRPr>
          </a:p>
          <a:p>
            <a:r>
              <a:rPr lang="en-GB" sz="2400" dirty="0" smtClean="0">
                <a:latin typeface="Twinkl" pitchFamily="2" charset="0"/>
              </a:rPr>
              <a:t>What else do we get up to?</a:t>
            </a:r>
          </a:p>
          <a:p>
            <a:endParaRPr lang="en-GB" sz="2400" dirty="0">
              <a:latin typeface="Twinkl" pitchFamily="2" charset="0"/>
            </a:endParaRPr>
          </a:p>
          <a:p>
            <a:r>
              <a:rPr lang="en-GB" sz="2400" dirty="0" smtClean="0">
                <a:latin typeface="Twinkl" pitchFamily="2" charset="0"/>
              </a:rPr>
              <a:t>Termly curriculum letters </a:t>
            </a:r>
            <a:endParaRPr lang="en-GB" sz="2400" dirty="0">
              <a:latin typeface="Twinkl" pitchFamily="2" charset="0"/>
            </a:endParaRPr>
          </a:p>
        </p:txBody>
      </p:sp>
      <p:sp>
        <p:nvSpPr>
          <p:cNvPr id="3" name="TextBox 2"/>
          <p:cNvSpPr txBox="1"/>
          <p:nvPr/>
        </p:nvSpPr>
        <p:spPr>
          <a:xfrm>
            <a:off x="2351584" y="4797152"/>
            <a:ext cx="6768752" cy="1200329"/>
          </a:xfrm>
          <a:prstGeom prst="rect">
            <a:avLst/>
          </a:prstGeom>
          <a:noFill/>
        </p:spPr>
        <p:txBody>
          <a:bodyPr wrap="square" rtlCol="0">
            <a:spAutoFit/>
          </a:bodyPr>
          <a:lstStyle/>
          <a:p>
            <a:r>
              <a:rPr lang="en-GB" dirty="0" smtClean="0"/>
              <a:t>The learning that children gain from the teacher will be placed into continuous provision for them to explore and extend their understanding at their own pace. Staff members will be on hand to support with this.</a:t>
            </a:r>
            <a:endParaRPr lang="en-GB" dirty="0"/>
          </a:p>
        </p:txBody>
      </p:sp>
      <p:pic>
        <p:nvPicPr>
          <p:cNvPr id="4" name="Picture 3"/>
          <p:cNvPicPr>
            <a:picLocks noChangeAspect="1"/>
          </p:cNvPicPr>
          <p:nvPr/>
        </p:nvPicPr>
        <p:blipFill>
          <a:blip r:embed="rId2"/>
          <a:stretch>
            <a:fillRect/>
          </a:stretch>
        </p:blipFill>
        <p:spPr>
          <a:xfrm>
            <a:off x="2927648" y="2132856"/>
            <a:ext cx="9126423" cy="940478"/>
          </a:xfrm>
          <a:prstGeom prst="rect">
            <a:avLst/>
          </a:prstGeom>
        </p:spPr>
      </p:pic>
      <p:pic>
        <p:nvPicPr>
          <p:cNvPr id="5" name="Picture 4"/>
          <p:cNvPicPr>
            <a:picLocks noChangeAspect="1"/>
          </p:cNvPicPr>
          <p:nvPr/>
        </p:nvPicPr>
        <p:blipFill rotWithShape="1">
          <a:blip r:embed="rId3"/>
          <a:srcRect t="30536"/>
          <a:stretch/>
        </p:blipFill>
        <p:spPr>
          <a:xfrm>
            <a:off x="2063552" y="3345991"/>
            <a:ext cx="9990519" cy="793790"/>
          </a:xfrm>
          <a:prstGeom prst="rect">
            <a:avLst/>
          </a:prstGeom>
        </p:spPr>
      </p:pic>
    </p:spTree>
    <p:extLst>
      <p:ext uri="{BB962C8B-B14F-4D97-AF65-F5344CB8AC3E}">
        <p14:creationId xmlns:p14="http://schemas.microsoft.com/office/powerpoint/2010/main" val="1875010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040285" y="4869160"/>
            <a:ext cx="7708200" cy="1200329"/>
          </a:xfrm>
          <a:prstGeom prst="rect">
            <a:avLst/>
          </a:prstGeom>
          <a:noFill/>
        </p:spPr>
        <p:txBody>
          <a:bodyPr wrap="none" rtlCol="0">
            <a:spAutoFit/>
          </a:bodyPr>
          <a:lstStyle/>
          <a:p>
            <a:r>
              <a:rPr lang="en-GB" dirty="0" smtClean="0"/>
              <a:t>Children learn to recognise their feelings and how their body feels at </a:t>
            </a:r>
          </a:p>
          <a:p>
            <a:r>
              <a:rPr lang="en-GB" dirty="0"/>
              <a:t>t</a:t>
            </a:r>
            <a:r>
              <a:rPr lang="en-GB" dirty="0" smtClean="0"/>
              <a:t>he time. </a:t>
            </a:r>
          </a:p>
          <a:p>
            <a:r>
              <a:rPr lang="en-GB" dirty="0" smtClean="0"/>
              <a:t>There is no shame, all feelings are valid. The children will work on finding </a:t>
            </a:r>
          </a:p>
          <a:p>
            <a:r>
              <a:rPr lang="en-GB" dirty="0"/>
              <a:t>a</a:t>
            </a:r>
            <a:r>
              <a:rPr lang="en-GB" dirty="0" smtClean="0"/>
              <a:t> way of managing their emotions.</a:t>
            </a:r>
            <a:endParaRPr lang="en-GB" dirty="0"/>
          </a:p>
        </p:txBody>
      </p:sp>
      <p:pic>
        <p:nvPicPr>
          <p:cNvPr id="2050" name="Picture 2" descr="Zones of Regulation – Crynallt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3592" y="620688"/>
            <a:ext cx="6803691" cy="3784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141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9829800" cy="831626"/>
          </a:xfrm>
        </p:spPr>
        <p:txBody>
          <a:bodyPr/>
          <a:lstStyle/>
          <a:p>
            <a:r>
              <a:rPr lang="en-GB" dirty="0" smtClean="0"/>
              <a:t>Use of Monster Dojo</a:t>
            </a:r>
            <a:endParaRPr lang="en-GB" dirty="0"/>
          </a:p>
        </p:txBody>
      </p:sp>
      <p:sp>
        <p:nvSpPr>
          <p:cNvPr id="3" name="Picture Placeholder 2"/>
          <p:cNvSpPr>
            <a:spLocks noGrp="1"/>
          </p:cNvSpPr>
          <p:nvPr>
            <p:ph type="pic" idx="1"/>
          </p:nvPr>
        </p:nvSpPr>
        <p:spPr/>
      </p:sp>
      <p:sp>
        <p:nvSpPr>
          <p:cNvPr id="4" name="Text Placeholder 3"/>
          <p:cNvSpPr>
            <a:spLocks noGrp="1"/>
          </p:cNvSpPr>
          <p:nvPr>
            <p:ph type="body" sz="half" idx="2"/>
          </p:nvPr>
        </p:nvSpPr>
        <p:spPr>
          <a:xfrm>
            <a:off x="7010400" y="1700808"/>
            <a:ext cx="4198168" cy="3240359"/>
          </a:xfrm>
        </p:spPr>
        <p:txBody>
          <a:bodyPr>
            <a:normAutofit/>
          </a:bodyPr>
          <a:lstStyle/>
          <a:p>
            <a:r>
              <a:rPr lang="en-GB" dirty="0" smtClean="0"/>
              <a:t>We continue to use Monster Dojo to reinforce positive behaviour and as a form of communication. </a:t>
            </a:r>
          </a:p>
          <a:p>
            <a:r>
              <a:rPr lang="en-GB" dirty="0" smtClean="0"/>
              <a:t>In Year 1, children will start to be expected to do more of their own recording of their learning. However, we will endeavour to record as much of their practical learning as we can through their portfolios on Monster Dojo.</a:t>
            </a:r>
            <a:endParaRPr lang="en-GB" dirty="0"/>
          </a:p>
        </p:txBody>
      </p:sp>
      <p:sp>
        <p:nvSpPr>
          <p:cNvPr id="5" name="Title 1"/>
          <p:cNvSpPr txBox="1">
            <a:spLocks/>
          </p:cNvSpPr>
          <p:nvPr/>
        </p:nvSpPr>
        <p:spPr>
          <a:xfrm>
            <a:off x="838200" y="347541"/>
            <a:ext cx="9829800" cy="831626"/>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mtClean="0"/>
              <a:t>Use of Monster Dojo</a:t>
            </a:r>
            <a:endParaRPr lang="en-GB" dirty="0"/>
          </a:p>
        </p:txBody>
      </p:sp>
      <p:pic>
        <p:nvPicPr>
          <p:cNvPr id="6" name="Picture 5"/>
          <p:cNvPicPr>
            <a:picLocks noChangeAspect="1"/>
          </p:cNvPicPr>
          <p:nvPr/>
        </p:nvPicPr>
        <p:blipFill>
          <a:blip r:embed="rId2"/>
          <a:stretch>
            <a:fillRect/>
          </a:stretch>
        </p:blipFill>
        <p:spPr>
          <a:xfrm>
            <a:off x="2121222" y="1840240"/>
            <a:ext cx="2962688" cy="3010320"/>
          </a:xfrm>
          <a:prstGeom prst="rect">
            <a:avLst/>
          </a:prstGeom>
        </p:spPr>
      </p:pic>
    </p:spTree>
    <p:extLst>
      <p:ext uri="{BB962C8B-B14F-4D97-AF65-F5344CB8AC3E}">
        <p14:creationId xmlns:p14="http://schemas.microsoft.com/office/powerpoint/2010/main" val="2714159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9889" y="238695"/>
            <a:ext cx="9829800" cy="759618"/>
          </a:xfrm>
        </p:spPr>
        <p:txBody>
          <a:bodyPr/>
          <a:lstStyle/>
          <a:p>
            <a:r>
              <a:rPr lang="en-GB" dirty="0" smtClean="0"/>
              <a:t>Year 1 routine</a:t>
            </a:r>
            <a:endParaRPr lang="en-GB" dirty="0"/>
          </a:p>
        </p:txBody>
      </p:sp>
      <p:sp>
        <p:nvSpPr>
          <p:cNvPr id="3" name="Content Placeholder 2"/>
          <p:cNvSpPr>
            <a:spLocks noGrp="1"/>
          </p:cNvSpPr>
          <p:nvPr>
            <p:ph idx="1"/>
          </p:nvPr>
        </p:nvSpPr>
        <p:spPr>
          <a:xfrm>
            <a:off x="5159896" y="1294643"/>
            <a:ext cx="5943600" cy="3476625"/>
          </a:xfrm>
        </p:spPr>
        <p:txBody>
          <a:bodyPr/>
          <a:lstStyle/>
          <a:p>
            <a:r>
              <a:rPr lang="en-GB" dirty="0" smtClean="0"/>
              <a:t>Morning starter</a:t>
            </a:r>
          </a:p>
          <a:p>
            <a:r>
              <a:rPr lang="en-GB" dirty="0" smtClean="0"/>
              <a:t>Phonics</a:t>
            </a:r>
          </a:p>
          <a:p>
            <a:r>
              <a:rPr lang="en-GB" dirty="0" smtClean="0"/>
              <a:t>Play project cycle – at the table with a teacher and challenges around the environment</a:t>
            </a:r>
          </a:p>
          <a:p>
            <a:pPr marL="0" indent="0">
              <a:buNone/>
            </a:pPr>
            <a:endParaRPr lang="en-GB" dirty="0"/>
          </a:p>
          <a:p>
            <a:pPr marL="0" indent="0">
              <a:buNone/>
            </a:pPr>
            <a:r>
              <a:rPr lang="en-GB" dirty="0" smtClean="0"/>
              <a:t>As the year goes on we will become more structured, in readiness for Year 2. However, continuous provision will continue to be part of our routine throughout Year 1.</a:t>
            </a:r>
            <a:endParaRPr lang="en-GB" dirty="0"/>
          </a:p>
        </p:txBody>
      </p:sp>
      <p:pic>
        <p:nvPicPr>
          <p:cNvPr id="5" name="Picture 4"/>
          <p:cNvPicPr>
            <a:picLocks noChangeAspect="1"/>
          </p:cNvPicPr>
          <p:nvPr/>
        </p:nvPicPr>
        <p:blipFill>
          <a:blip r:embed="rId2"/>
          <a:stretch>
            <a:fillRect/>
          </a:stretch>
        </p:blipFill>
        <p:spPr>
          <a:xfrm>
            <a:off x="191344" y="1124744"/>
            <a:ext cx="1512168" cy="1755589"/>
          </a:xfrm>
          <a:prstGeom prst="rect">
            <a:avLst/>
          </a:prstGeom>
        </p:spPr>
      </p:pic>
      <p:pic>
        <p:nvPicPr>
          <p:cNvPr id="6" name="Picture 5"/>
          <p:cNvPicPr>
            <a:picLocks noChangeAspect="1"/>
          </p:cNvPicPr>
          <p:nvPr/>
        </p:nvPicPr>
        <p:blipFill>
          <a:blip r:embed="rId3"/>
          <a:stretch>
            <a:fillRect/>
          </a:stretch>
        </p:blipFill>
        <p:spPr>
          <a:xfrm>
            <a:off x="3071664" y="1124744"/>
            <a:ext cx="1511279" cy="1800200"/>
          </a:xfrm>
          <a:prstGeom prst="rect">
            <a:avLst/>
          </a:prstGeom>
        </p:spPr>
      </p:pic>
      <p:pic>
        <p:nvPicPr>
          <p:cNvPr id="7" name="Picture 6"/>
          <p:cNvPicPr>
            <a:picLocks noChangeAspect="1"/>
          </p:cNvPicPr>
          <p:nvPr/>
        </p:nvPicPr>
        <p:blipFill>
          <a:blip r:embed="rId4"/>
          <a:stretch>
            <a:fillRect/>
          </a:stretch>
        </p:blipFill>
        <p:spPr>
          <a:xfrm>
            <a:off x="1703512" y="2204864"/>
            <a:ext cx="1384679" cy="1656184"/>
          </a:xfrm>
          <a:prstGeom prst="rect">
            <a:avLst/>
          </a:prstGeom>
        </p:spPr>
      </p:pic>
      <p:pic>
        <p:nvPicPr>
          <p:cNvPr id="8" name="Picture 7"/>
          <p:cNvPicPr>
            <a:picLocks noChangeAspect="1"/>
          </p:cNvPicPr>
          <p:nvPr/>
        </p:nvPicPr>
        <p:blipFill rotWithShape="1">
          <a:blip r:embed="rId5"/>
          <a:srcRect t="-196"/>
          <a:stretch/>
        </p:blipFill>
        <p:spPr>
          <a:xfrm>
            <a:off x="120616" y="3356992"/>
            <a:ext cx="1512168" cy="1624073"/>
          </a:xfrm>
          <a:prstGeom prst="rect">
            <a:avLst/>
          </a:prstGeom>
        </p:spPr>
      </p:pic>
      <p:pic>
        <p:nvPicPr>
          <p:cNvPr id="9" name="Picture 8"/>
          <p:cNvPicPr>
            <a:picLocks noChangeAspect="1"/>
          </p:cNvPicPr>
          <p:nvPr/>
        </p:nvPicPr>
        <p:blipFill>
          <a:blip r:embed="rId6"/>
          <a:stretch>
            <a:fillRect/>
          </a:stretch>
        </p:blipFill>
        <p:spPr>
          <a:xfrm>
            <a:off x="2495600" y="3987479"/>
            <a:ext cx="1886148" cy="1757890"/>
          </a:xfrm>
          <a:prstGeom prst="rect">
            <a:avLst/>
          </a:prstGeom>
        </p:spPr>
      </p:pic>
    </p:spTree>
    <p:extLst>
      <p:ext uri="{BB962C8B-B14F-4D97-AF65-F5344CB8AC3E}">
        <p14:creationId xmlns:p14="http://schemas.microsoft.com/office/powerpoint/2010/main" val="611371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winkl" pitchFamily="2" charset="0"/>
              </a:rPr>
              <a:t>Special Events</a:t>
            </a:r>
            <a:endParaRPr lang="en-US" dirty="0">
              <a:latin typeface="Twinkl" pitchFamily="2" charset="0"/>
            </a:endParaRPr>
          </a:p>
        </p:txBody>
      </p:sp>
      <p:sp>
        <p:nvSpPr>
          <p:cNvPr id="3" name="Text Placeholder 2"/>
          <p:cNvSpPr>
            <a:spLocks noGrp="1"/>
          </p:cNvSpPr>
          <p:nvPr>
            <p:ph type="body" sz="half" idx="2"/>
          </p:nvPr>
        </p:nvSpPr>
        <p:spPr>
          <a:xfrm>
            <a:off x="6816080" y="548680"/>
            <a:ext cx="5256584" cy="5544616"/>
          </a:xfrm>
        </p:spPr>
        <p:txBody>
          <a:bodyPr>
            <a:normAutofit/>
          </a:bodyPr>
          <a:lstStyle/>
          <a:p>
            <a:r>
              <a:rPr lang="en-GB" b="1" dirty="0" smtClean="0">
                <a:latin typeface="Twinkl" pitchFamily="2" charset="0"/>
              </a:rPr>
              <a:t>1950’s day – Thursday 23</a:t>
            </a:r>
            <a:r>
              <a:rPr lang="en-GB" b="1" baseline="30000" dirty="0" smtClean="0">
                <a:latin typeface="Twinkl" pitchFamily="2" charset="0"/>
              </a:rPr>
              <a:t>rd</a:t>
            </a:r>
            <a:r>
              <a:rPr lang="en-GB" b="1" dirty="0" smtClean="0">
                <a:latin typeface="Twinkl" pitchFamily="2" charset="0"/>
              </a:rPr>
              <a:t> October</a:t>
            </a:r>
          </a:p>
          <a:p>
            <a:endParaRPr lang="en-GB" b="1" dirty="0">
              <a:latin typeface="Twinkl" pitchFamily="2" charset="0"/>
            </a:endParaRPr>
          </a:p>
          <a:p>
            <a:r>
              <a:rPr lang="en-GB" b="1" dirty="0" err="1" smtClean="0">
                <a:latin typeface="Twinkl" pitchFamily="2" charset="0"/>
              </a:rPr>
              <a:t>Slimbridge</a:t>
            </a:r>
            <a:r>
              <a:rPr lang="en-GB" b="1" dirty="0" smtClean="0">
                <a:latin typeface="Twinkl" pitchFamily="2" charset="0"/>
              </a:rPr>
              <a:t> trip – Friday 21</a:t>
            </a:r>
            <a:r>
              <a:rPr lang="en-GB" b="1" baseline="30000" dirty="0" smtClean="0">
                <a:latin typeface="Twinkl" pitchFamily="2" charset="0"/>
              </a:rPr>
              <a:t>st</a:t>
            </a:r>
            <a:r>
              <a:rPr lang="en-GB" b="1" dirty="0" smtClean="0">
                <a:latin typeface="Twinkl" pitchFamily="2" charset="0"/>
              </a:rPr>
              <a:t> November</a:t>
            </a:r>
          </a:p>
          <a:p>
            <a:endParaRPr lang="en-GB" b="1" dirty="0" smtClean="0">
              <a:latin typeface="Twinkl" pitchFamily="2" charset="0"/>
            </a:endParaRPr>
          </a:p>
          <a:p>
            <a:r>
              <a:rPr lang="en-GB" b="1" dirty="0" smtClean="0">
                <a:latin typeface="Twinkl" pitchFamily="2" charset="0"/>
              </a:rPr>
              <a:t>Nativity – Tuesday 9</a:t>
            </a:r>
            <a:r>
              <a:rPr lang="en-GB" b="1" baseline="30000" dirty="0" smtClean="0">
                <a:latin typeface="Twinkl" pitchFamily="2" charset="0"/>
              </a:rPr>
              <a:t>th</a:t>
            </a:r>
            <a:r>
              <a:rPr lang="en-GB" b="1" dirty="0" smtClean="0">
                <a:latin typeface="Twinkl" pitchFamily="2" charset="0"/>
              </a:rPr>
              <a:t> and Wednesday 10</a:t>
            </a:r>
            <a:r>
              <a:rPr lang="en-GB" b="1" baseline="30000" dirty="0" smtClean="0">
                <a:latin typeface="Twinkl" pitchFamily="2" charset="0"/>
              </a:rPr>
              <a:t>th</a:t>
            </a:r>
            <a:r>
              <a:rPr lang="en-GB" b="1" dirty="0" smtClean="0">
                <a:latin typeface="Twinkl" pitchFamily="2" charset="0"/>
              </a:rPr>
              <a:t>                December </a:t>
            </a:r>
            <a:endParaRPr lang="en-GB" b="1" dirty="0">
              <a:latin typeface="Twinkl" pitchFamily="2" charset="0"/>
            </a:endParaRPr>
          </a:p>
          <a:p>
            <a:endParaRPr lang="en-GB" dirty="0">
              <a:latin typeface="Twinkl" pitchFamily="2" charset="0"/>
            </a:endParaRPr>
          </a:p>
          <a:p>
            <a:r>
              <a:rPr lang="en-GB" dirty="0" smtClean="0">
                <a:latin typeface="Twinkl" pitchFamily="2" charset="0"/>
              </a:rPr>
              <a:t>Class trip examples that are in walking distance and free – church, woodlands, local environment</a:t>
            </a:r>
            <a:endParaRPr lang="en-GB" dirty="0">
              <a:latin typeface="Twinkl" pitchFamily="2" charset="0"/>
            </a:endParaRPr>
          </a:p>
          <a:p>
            <a:r>
              <a:rPr lang="en-GB" dirty="0" smtClean="0">
                <a:latin typeface="Twinkl" pitchFamily="2" charset="0"/>
              </a:rPr>
              <a:t>Class trip examples that involve a coach ride and voluntary donation (half price for families that qualify for Free School Meals (not Universal free school meals that all infant children receive)</a:t>
            </a:r>
          </a:p>
          <a:p>
            <a:pPr marL="285750" indent="-285750">
              <a:buFont typeface="Arial" panose="020B0604020202020204" pitchFamily="34" charset="0"/>
              <a:buChar char="•"/>
            </a:pPr>
            <a:r>
              <a:rPr lang="en-GB" dirty="0" err="1" smtClean="0">
                <a:latin typeface="Twinkl" pitchFamily="2" charset="0"/>
              </a:rPr>
              <a:t>Puxton</a:t>
            </a:r>
            <a:r>
              <a:rPr lang="en-GB" dirty="0" smtClean="0">
                <a:latin typeface="Twinkl" pitchFamily="2" charset="0"/>
              </a:rPr>
              <a:t> Park</a:t>
            </a:r>
          </a:p>
          <a:p>
            <a:pPr marL="285750" indent="-285750">
              <a:buFont typeface="Arial" panose="020B0604020202020204" pitchFamily="34" charset="0"/>
              <a:buChar char="•"/>
            </a:pPr>
            <a:r>
              <a:rPr lang="en-GB" dirty="0" smtClean="0">
                <a:latin typeface="Twinkl" pitchFamily="2" charset="0"/>
              </a:rPr>
              <a:t>Beach </a:t>
            </a:r>
            <a:endParaRPr lang="en-GB" dirty="0">
              <a:latin typeface="Twinkl" pitchFamily="2" charset="0"/>
            </a:endParaRPr>
          </a:p>
        </p:txBody>
      </p:sp>
      <p:pic>
        <p:nvPicPr>
          <p:cNvPr id="6" name="Picture Placeholder 5"/>
          <p:cNvPicPr>
            <a:picLocks noGrp="1" noChangeAspect="1"/>
          </p:cNvPicPr>
          <p:nvPr>
            <p:ph type="pic" idx="1"/>
          </p:nvPr>
        </p:nvPicPr>
        <p:blipFill>
          <a:blip r:embed="rId3">
            <a:extLst>
              <a:ext uri="{28A0092B-C50C-407E-A947-70E740481C1C}">
                <a14:useLocalDpi xmlns:a14="http://schemas.microsoft.com/office/drawing/2010/main" val="0"/>
              </a:ext>
            </a:extLst>
          </a:blip>
          <a:srcRect t="19755" b="19755"/>
          <a:stretch>
            <a:fillRect/>
          </a:stretch>
        </p:blipFill>
        <p:spPr/>
      </p:pic>
    </p:spTree>
    <p:extLst>
      <p:ext uri="{BB962C8B-B14F-4D97-AF65-F5344CB8AC3E}">
        <p14:creationId xmlns:p14="http://schemas.microsoft.com/office/powerpoint/2010/main" val="3614738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416" y="513656"/>
            <a:ext cx="9829800" cy="611088"/>
          </a:xfrm>
        </p:spPr>
        <p:txBody>
          <a:bodyPr/>
          <a:lstStyle/>
          <a:p>
            <a:r>
              <a:rPr lang="en-US" dirty="0" smtClean="0">
                <a:latin typeface="Twinkl" pitchFamily="2" charset="0"/>
              </a:rPr>
              <a:t>Helping in school</a:t>
            </a:r>
            <a:endParaRPr lang="en-US" dirty="0">
              <a:latin typeface="Twinkl" pitchFamily="2" charset="0"/>
            </a:endParaRPr>
          </a:p>
        </p:txBody>
      </p:sp>
      <p:sp>
        <p:nvSpPr>
          <p:cNvPr id="3" name="Text Placeholder 2"/>
          <p:cNvSpPr>
            <a:spLocks noGrp="1"/>
          </p:cNvSpPr>
          <p:nvPr>
            <p:ph type="body" sz="half" idx="2"/>
          </p:nvPr>
        </p:nvSpPr>
        <p:spPr>
          <a:xfrm>
            <a:off x="6744072" y="1124744"/>
            <a:ext cx="4846240" cy="4824536"/>
          </a:xfrm>
        </p:spPr>
        <p:txBody>
          <a:bodyPr>
            <a:normAutofit/>
          </a:bodyPr>
          <a:lstStyle/>
          <a:p>
            <a:r>
              <a:rPr lang="en-GB" sz="2400" dirty="0" smtClean="0">
                <a:latin typeface="Twinkl" pitchFamily="2" charset="0"/>
              </a:rPr>
              <a:t>From Term 2 we welcome parent helpers to support learning in class on Wednesdays and Thursdays</a:t>
            </a:r>
          </a:p>
          <a:p>
            <a:pPr marL="342900" indent="-342900">
              <a:buFont typeface="Arial" panose="020B0604020202020204" pitchFamily="34" charset="0"/>
              <a:buChar char="•"/>
            </a:pPr>
            <a:r>
              <a:rPr lang="en-GB" sz="2400" dirty="0" smtClean="0">
                <a:latin typeface="Twinkl" pitchFamily="2" charset="0"/>
              </a:rPr>
              <a:t>Arts and crafts</a:t>
            </a:r>
          </a:p>
          <a:p>
            <a:pPr marL="342900" indent="-342900">
              <a:buFont typeface="Arial" panose="020B0604020202020204" pitchFamily="34" charset="0"/>
              <a:buChar char="•"/>
            </a:pPr>
            <a:r>
              <a:rPr lang="en-GB" sz="2400" dirty="0" smtClean="0">
                <a:latin typeface="Twinkl" pitchFamily="2" charset="0"/>
              </a:rPr>
              <a:t>Number and phonic games</a:t>
            </a:r>
          </a:p>
          <a:p>
            <a:pPr marL="342900" indent="-342900">
              <a:buFont typeface="Arial" panose="020B0604020202020204" pitchFamily="34" charset="0"/>
              <a:buChar char="•"/>
            </a:pPr>
            <a:r>
              <a:rPr lang="en-GB" sz="2400" b="1" u="sng" dirty="0" smtClean="0">
                <a:latin typeface="Twinkl" pitchFamily="2" charset="0"/>
              </a:rPr>
              <a:t>Reading</a:t>
            </a:r>
          </a:p>
          <a:p>
            <a:endParaRPr lang="en-GB" sz="2400" dirty="0">
              <a:latin typeface="Twinkl" pitchFamily="2" charset="0"/>
            </a:endParaRPr>
          </a:p>
          <a:p>
            <a:r>
              <a:rPr lang="en-GB" sz="2400" dirty="0" smtClean="0">
                <a:latin typeface="Twinkl" pitchFamily="2" charset="0"/>
              </a:rPr>
              <a:t>Please speak to Mrs Dunning about arranging sessions.</a:t>
            </a:r>
            <a:endParaRPr lang="en-GB" sz="2400" dirty="0">
              <a:latin typeface="Twinkl" pitchFamily="2" charset="0"/>
            </a:endParaRPr>
          </a:p>
        </p:txBody>
      </p:sp>
      <p:pic>
        <p:nvPicPr>
          <p:cNvPr id="8" name="Picture Placeholder 7"/>
          <p:cNvPicPr>
            <a:picLocks noGrp="1" noChangeAspect="1"/>
          </p:cNvPicPr>
          <p:nvPr>
            <p:ph type="pic" idx="1"/>
          </p:nvPr>
        </p:nvPicPr>
        <p:blipFill>
          <a:blip r:embed="rId3">
            <a:extLst>
              <a:ext uri="{28A0092B-C50C-407E-A947-70E740481C1C}">
                <a14:useLocalDpi xmlns:a14="http://schemas.microsoft.com/office/drawing/2010/main" val="0"/>
              </a:ext>
            </a:extLst>
          </a:blip>
          <a:srcRect l="493" r="493"/>
          <a:stretch>
            <a:fillRect/>
          </a:stretch>
        </p:blipFill>
        <p:spPr/>
      </p:pic>
    </p:spTree>
    <p:extLst>
      <p:ext uri="{BB962C8B-B14F-4D97-AF65-F5344CB8AC3E}">
        <p14:creationId xmlns:p14="http://schemas.microsoft.com/office/powerpoint/2010/main" val="2883237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7408" y="412200"/>
            <a:ext cx="9829800" cy="683096"/>
          </a:xfrm>
        </p:spPr>
        <p:txBody>
          <a:bodyPr/>
          <a:lstStyle/>
          <a:p>
            <a:r>
              <a:rPr lang="en-US" dirty="0" smtClean="0">
                <a:latin typeface="Twinkl" pitchFamily="2" charset="0"/>
              </a:rPr>
              <a:t>Helping at home</a:t>
            </a:r>
            <a:endParaRPr lang="en-US" dirty="0">
              <a:latin typeface="Twinkl" pitchFamily="2" charset="0"/>
            </a:endParaRPr>
          </a:p>
        </p:txBody>
      </p:sp>
      <p:sp>
        <p:nvSpPr>
          <p:cNvPr id="3" name="Text Placeholder 2"/>
          <p:cNvSpPr>
            <a:spLocks noGrp="1"/>
          </p:cNvSpPr>
          <p:nvPr>
            <p:ph type="body" sz="half" idx="2"/>
          </p:nvPr>
        </p:nvSpPr>
        <p:spPr>
          <a:xfrm>
            <a:off x="6456040" y="412200"/>
            <a:ext cx="5206280" cy="5728170"/>
          </a:xfrm>
        </p:spPr>
        <p:txBody>
          <a:bodyPr>
            <a:normAutofit/>
          </a:bodyPr>
          <a:lstStyle/>
          <a:p>
            <a:r>
              <a:rPr lang="en-GB" sz="2400" dirty="0" smtClean="0">
                <a:latin typeface="Twinkl" pitchFamily="2" charset="0"/>
              </a:rPr>
              <a:t>The most vital thing you can do at home is to support your child’s development in reading. </a:t>
            </a:r>
            <a:endParaRPr lang="en-GB" sz="2400" dirty="0">
              <a:latin typeface="Twinkl" pitchFamily="2" charset="0"/>
            </a:endParaRPr>
          </a:p>
          <a:p>
            <a:endParaRPr lang="en-GB" sz="2400" dirty="0" smtClean="0">
              <a:latin typeface="Twinkl" pitchFamily="2" charset="0"/>
            </a:endParaRPr>
          </a:p>
          <a:p>
            <a:r>
              <a:rPr lang="en-GB" sz="2400" dirty="0" smtClean="0">
                <a:latin typeface="Twinkl" pitchFamily="2" charset="0"/>
              </a:rPr>
              <a:t>Termly letters will give suggestions as to activities that you can do to help support your child’s learning.</a:t>
            </a:r>
          </a:p>
          <a:p>
            <a:endParaRPr lang="en-GB" sz="2400" dirty="0">
              <a:latin typeface="Twinkl" pitchFamily="2" charset="0"/>
            </a:endParaRPr>
          </a:p>
          <a:p>
            <a:r>
              <a:rPr lang="en-GB" sz="2400" dirty="0" smtClean="0">
                <a:latin typeface="Twinkl" pitchFamily="2" charset="0"/>
              </a:rPr>
              <a:t>We will send home things to support your child’s learning as and when needed.</a:t>
            </a:r>
          </a:p>
          <a:p>
            <a:endParaRPr lang="en-GB" sz="1000" dirty="0">
              <a:latin typeface="Twinkl" pitchFamily="2" charset="0"/>
            </a:endParaRPr>
          </a:p>
        </p:txBody>
      </p:sp>
      <p:pic>
        <p:nvPicPr>
          <p:cNvPr id="5" name="Picture Placeholder 4"/>
          <p:cNvPicPr>
            <a:picLocks noGrp="1" noChangeAspect="1"/>
          </p:cNvPicPr>
          <p:nvPr>
            <p:ph type="pic" idx="1"/>
          </p:nvPr>
        </p:nvPicPr>
        <p:blipFill>
          <a:blip r:embed="rId3">
            <a:extLst>
              <a:ext uri="{28A0092B-C50C-407E-A947-70E740481C1C}">
                <a14:useLocalDpi xmlns:a14="http://schemas.microsoft.com/office/drawing/2010/main" val="0"/>
              </a:ext>
            </a:extLst>
          </a:blip>
          <a:srcRect t="11420" b="11420"/>
          <a:stretch>
            <a:fillRect/>
          </a:stretch>
        </p:blipFill>
        <p:spPr/>
      </p:pic>
    </p:spTree>
    <p:extLst>
      <p:ext uri="{BB962C8B-B14F-4D97-AF65-F5344CB8AC3E}">
        <p14:creationId xmlns:p14="http://schemas.microsoft.com/office/powerpoint/2010/main" val="956400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07568" y="-243408"/>
            <a:ext cx="9829800" cy="1082674"/>
          </a:xfrm>
        </p:spPr>
        <p:txBody>
          <a:bodyPr/>
          <a:lstStyle/>
          <a:p>
            <a:r>
              <a:rPr lang="en-US" dirty="0" smtClean="0">
                <a:latin typeface="Twinkl" pitchFamily="2" charset="0"/>
              </a:rPr>
              <a:t>Donations – reduce, reuse and recycle</a:t>
            </a:r>
            <a:endParaRPr lang="en-US" dirty="0">
              <a:latin typeface="Twinkl" pitchFamily="2" charset="0"/>
            </a:endParaRPr>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408" y="1196752"/>
            <a:ext cx="10734964" cy="3703035"/>
          </a:xfrm>
          <a:prstGeom prst="rect">
            <a:avLst/>
          </a:prstGeom>
        </p:spPr>
      </p:pic>
    </p:spTree>
    <p:extLst>
      <p:ext uri="{BB962C8B-B14F-4D97-AF65-F5344CB8AC3E}">
        <p14:creationId xmlns:p14="http://schemas.microsoft.com/office/powerpoint/2010/main" val="2200335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07568" y="-243408"/>
            <a:ext cx="9829800" cy="1082674"/>
          </a:xfrm>
        </p:spPr>
        <p:txBody>
          <a:bodyPr/>
          <a:lstStyle/>
          <a:p>
            <a:r>
              <a:rPr lang="en-US" dirty="0" smtClean="0">
                <a:latin typeface="Twinkl" pitchFamily="2" charset="0"/>
              </a:rPr>
              <a:t>Donations – reduce, reuse and recycle</a:t>
            </a:r>
            <a:endParaRPr lang="en-US" dirty="0">
              <a:latin typeface="Twinkl" pitchFamily="2" charset="0"/>
            </a:endParaRPr>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16" y="1412776"/>
            <a:ext cx="10585176" cy="3361124"/>
          </a:xfrm>
          <a:prstGeom prst="rect">
            <a:avLst/>
          </a:prstGeom>
        </p:spPr>
      </p:pic>
    </p:spTree>
    <p:extLst>
      <p:ext uri="{BB962C8B-B14F-4D97-AF65-F5344CB8AC3E}">
        <p14:creationId xmlns:p14="http://schemas.microsoft.com/office/powerpoint/2010/main" val="3747696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215680" y="-315416"/>
            <a:ext cx="5976664" cy="6336704"/>
          </a:xfrm>
        </p:spPr>
        <p:txBody>
          <a:bodyPr>
            <a:normAutofit/>
          </a:bodyPr>
          <a:lstStyle/>
          <a:p>
            <a:pPr algn="ctr"/>
            <a:r>
              <a:rPr lang="en-GB" sz="4800" b="1" dirty="0" smtClean="0">
                <a:latin typeface="Twinkl" pitchFamily="2" charset="0"/>
              </a:rPr>
              <a:t>Thank you for coming tonight.</a:t>
            </a:r>
            <a:r>
              <a:rPr lang="en-GB" sz="4800" dirty="0" smtClean="0">
                <a:latin typeface="Twinkl" pitchFamily="2" charset="0"/>
              </a:rPr>
              <a:t/>
            </a:r>
            <a:br>
              <a:rPr lang="en-GB" sz="4800" dirty="0" smtClean="0">
                <a:latin typeface="Twinkl" pitchFamily="2" charset="0"/>
              </a:rPr>
            </a:br>
            <a:r>
              <a:rPr lang="en-GB" sz="4800" dirty="0">
                <a:latin typeface="Twinkl" pitchFamily="2" charset="0"/>
              </a:rPr>
              <a:t/>
            </a:r>
            <a:br>
              <a:rPr lang="en-GB" sz="4800" dirty="0">
                <a:latin typeface="Twinkl" pitchFamily="2" charset="0"/>
              </a:rPr>
            </a:br>
            <a:r>
              <a:rPr lang="en-GB" sz="4800" dirty="0" smtClean="0">
                <a:latin typeface="Twinkl" pitchFamily="2" charset="0"/>
              </a:rPr>
              <a:t>Feel free to have a look around the classroom and </a:t>
            </a:r>
            <a:r>
              <a:rPr lang="en-GB" sz="4800" smtClean="0">
                <a:latin typeface="Twinkl" pitchFamily="2" charset="0"/>
              </a:rPr>
              <a:t>chat  </a:t>
            </a:r>
            <a:r>
              <a:rPr lang="en-GB" sz="4800" dirty="0" smtClean="0">
                <a:latin typeface="Twinkl" pitchFamily="2" charset="0"/>
              </a:rPr>
              <a:t>if you have any questions.</a:t>
            </a:r>
            <a:endParaRPr lang="en-GB" sz="4800" dirty="0">
              <a:latin typeface="Twinkl" pitchFamily="2" charset="0"/>
            </a:endParaRPr>
          </a:p>
        </p:txBody>
      </p:sp>
    </p:spTree>
    <p:extLst>
      <p:ext uri="{BB962C8B-B14F-4D97-AF65-F5344CB8AC3E}">
        <p14:creationId xmlns:p14="http://schemas.microsoft.com/office/powerpoint/2010/main" val="911539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DA15C6C-6BB6-4DB6-B7D6-7F14EAB2CC5C}">
  <ds:schemaRefs>
    <ds:schemaRef ds:uri="http://purl.org/dc/dcmitype/"/>
    <ds:schemaRef ds:uri="http://www.w3.org/XML/1998/namespace"/>
    <ds:schemaRef ds:uri="http://schemas.microsoft.com/office/2006/metadata/properties"/>
    <ds:schemaRef ds:uri="a4f35948-e619-41b3-aa29-22878b09cfd2"/>
    <ds:schemaRef ds:uri="40262f94-9f35-4ac3-9a90-690165a166b7"/>
    <ds:schemaRef ds:uri="http://purl.org/dc/terms/"/>
    <ds:schemaRef ds:uri="http://schemas.microsoft.com/office/2006/documentManagement/types"/>
    <ds:schemaRef ds:uri="http://purl.org/dc/elements/1.1/"/>
    <ds:schemaRef ds:uri="http://schemas.openxmlformats.org/package/2006/metadata/core-properties"/>
    <ds:schemaRef ds:uri="http://schemas.microsoft.com/office/infopath/2007/PartnerControls"/>
  </ds:schemaRefs>
</ds:datastoreItem>
</file>

<file path=customXml/itemProps2.xml><?xml version="1.0" encoding="utf-8"?>
<ds:datastoreItem xmlns:ds="http://schemas.openxmlformats.org/officeDocument/2006/customXml" ds:itemID="{9EDF6667-B669-49A4-BBE6-2132BA71C0C7}">
  <ds:schemaRefs>
    <ds:schemaRef ds:uri="http://schemas.microsoft.com/sharepoint/v3/contenttype/forms"/>
  </ds:schemaRefs>
</ds:datastoreItem>
</file>

<file path=customXml/itemProps3.xml><?xml version="1.0" encoding="utf-8"?>
<ds:datastoreItem xmlns:ds="http://schemas.openxmlformats.org/officeDocument/2006/customXml" ds:itemID="{4A369AEE-D726-45B1-ACA9-0D6048C36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Schoolyard kids education presentation, album (widescreen)</Template>
  <TotalTime>3537</TotalTime>
  <Words>1710</Words>
  <Application>Microsoft Office PowerPoint</Application>
  <PresentationFormat>Widescreen</PresentationFormat>
  <Paragraphs>233</Paragraphs>
  <Slides>30</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Times New Roman</vt:lpstr>
      <vt:lpstr>Twinkl</vt:lpstr>
      <vt:lpstr>Children Friends 16x9</vt:lpstr>
      <vt:lpstr>Year 1 Open Evening</vt:lpstr>
      <vt:lpstr>Tonight we will talk about</vt:lpstr>
      <vt:lpstr>Phonics and Reading</vt:lpstr>
      <vt:lpstr>Phonics and Reading</vt:lpstr>
      <vt:lpstr>Phonics and Reading</vt:lpstr>
      <vt:lpstr>What do we do to support phonics and reading in school?</vt:lpstr>
      <vt:lpstr>How can you support your child in reading and phonics?</vt:lpstr>
      <vt:lpstr>Writing</vt:lpstr>
      <vt:lpstr>Writing</vt:lpstr>
      <vt:lpstr>Writing</vt:lpstr>
      <vt:lpstr>What do we do to support writing in school?</vt:lpstr>
      <vt:lpstr>How can you support your child in writing?</vt:lpstr>
      <vt:lpstr>Early Maths</vt:lpstr>
      <vt:lpstr>Maths</vt:lpstr>
      <vt:lpstr>Maths</vt:lpstr>
      <vt:lpstr>What do we do to support maths in school?</vt:lpstr>
      <vt:lpstr>How can you support your child in maths?</vt:lpstr>
      <vt:lpstr>PowerPoint Presentation</vt:lpstr>
      <vt:lpstr>PowerPoint Presentation</vt:lpstr>
      <vt:lpstr>PowerPoint Presentation</vt:lpstr>
      <vt:lpstr>PowerPoint Presentation</vt:lpstr>
      <vt:lpstr>PowerPoint Presentation</vt:lpstr>
      <vt:lpstr>Use of Monster Dojo</vt:lpstr>
      <vt:lpstr>Year 1 routine</vt:lpstr>
      <vt:lpstr>Special Events</vt:lpstr>
      <vt:lpstr>Helping in school</vt:lpstr>
      <vt:lpstr>Helping at home</vt:lpstr>
      <vt:lpstr>Donations – reduce, reuse and recycle</vt:lpstr>
      <vt:lpstr>Donations – reduce, reuse and recycle</vt:lpstr>
      <vt:lpstr>Thank you for coming tonight.  Feel free to have a look around the classroom and chat  if you have any questions.</vt:lpstr>
    </vt:vector>
  </TitlesOfParts>
  <Company>Cam Everlands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Open Evening</dc:title>
  <dc:creator>Elaine Cook</dc:creator>
  <cp:keywords/>
  <cp:lastModifiedBy>Gemma Dunning</cp:lastModifiedBy>
  <cp:revision>69</cp:revision>
  <dcterms:created xsi:type="dcterms:W3CDTF">2021-09-19T11:12:09Z</dcterms:created>
  <dcterms:modified xsi:type="dcterms:W3CDTF">2025-09-18T08:18:10Z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0x010100AA3F7D94069FF64A86F7DFF56D60E3BE</vt:lpwstr>
  </property>
</Properties>
</file>